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8" r:id="rId4"/>
    <p:sldId id="264" r:id="rId5"/>
    <p:sldId id="265" r:id="rId6"/>
    <p:sldId id="260" r:id="rId7"/>
    <p:sldId id="269" r:id="rId8"/>
    <p:sldId id="268" r:id="rId9"/>
    <p:sldId id="267" r:id="rId10"/>
    <p:sldId id="27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89" autoAdjust="0"/>
  </p:normalViewPr>
  <p:slideViewPr>
    <p:cSldViewPr snapToGrid="0">
      <p:cViewPr varScale="1">
        <p:scale>
          <a:sx n="73" d="100"/>
          <a:sy n="73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would you rate the training?</c:v>
                </c:pt>
              </c:strCache>
            </c:strRef>
          </c:tx>
          <c:dPt>
            <c:idx val="0"/>
            <c:bubble3D val="0"/>
            <c:spPr>
              <a:solidFill>
                <a:srgbClr val="2882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F-4C70-A571-CB4B943305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7F-4C70-A571-CB4B943305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7F-4C70-A571-CB4B943305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67F-4C70-A571-CB4B9433052D}"/>
              </c:ext>
            </c:extLst>
          </c:dPt>
          <c:dLbls>
            <c:dLbl>
              <c:idx val="0"/>
              <c:layout>
                <c:manualLayout>
                  <c:x val="8.6870006653320758E-2"/>
                  <c:y val="-1.80004738583050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F-4C70-A571-CB4B9433052D}"/>
                </c:ext>
              </c:extLst>
            </c:dLbl>
            <c:dLbl>
              <c:idx val="1"/>
              <c:layout>
                <c:manualLayout>
                  <c:x val="-9.1831935835727935E-2"/>
                  <c:y val="3.5884727235017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F-4C70-A571-CB4B9433052D}"/>
                </c:ext>
              </c:extLst>
            </c:dLbl>
            <c:dLbl>
              <c:idx val="2"/>
              <c:layout>
                <c:manualLayout>
                  <c:x val="-0.16472321336858445"/>
                  <c:y val="-8.22023686773518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F-4C70-A571-CB4B9433052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F-4C70-A571-CB4B94330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Neutral</c:v>
                </c:pt>
                <c:pt idx="3">
                  <c:v>Poor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0.53320000000000001</c:v>
                </c:pt>
                <c:pt idx="1">
                  <c:v>0.42146666666666666</c:v>
                </c:pt>
                <c:pt idx="2">
                  <c:v>4.5333333333333337E-2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F-4C70-A571-CB4B94330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28825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dirty="0"/>
              <a:t>Knowledge and skills improvement</a:t>
            </a:r>
          </a:p>
        </c:rich>
      </c:tx>
      <c:layout>
        <c:manualLayout>
          <c:xMode val="edge"/>
          <c:yMode val="edge"/>
          <c:x val="0.30165924223509316"/>
          <c:y val="3.00000023622049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Knowledge and skillsimprovement</c:v>
                </c:pt>
              </c:strCache>
            </c:strRef>
          </c:tx>
          <c:dPt>
            <c:idx val="0"/>
            <c:bubble3D val="0"/>
            <c:spPr>
              <a:solidFill>
                <a:srgbClr val="2882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51-4666-BA8C-A18375AF90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51-4666-BA8C-A18375AF90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51-4666-BA8C-A18375AF9092}"/>
              </c:ext>
            </c:extLst>
          </c:dPt>
          <c:dLbls>
            <c:dLbl>
              <c:idx val="0"/>
              <c:layout>
                <c:manualLayout>
                  <c:x val="8.6870006653320758E-2"/>
                  <c:y val="-1.80004738583050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51-4666-BA8C-A18375AF9092}"/>
                </c:ext>
              </c:extLst>
            </c:dLbl>
            <c:dLbl>
              <c:idx val="1"/>
              <c:layout>
                <c:manualLayout>
                  <c:x val="-9.1831935835727935E-2"/>
                  <c:y val="3.5884727235017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51-4666-BA8C-A18375AF9092}"/>
                </c:ext>
              </c:extLst>
            </c:dLbl>
            <c:dLbl>
              <c:idx val="2"/>
              <c:layout>
                <c:manualLayout>
                  <c:x val="-0.16472321336858445"/>
                  <c:y val="-8.22023686773518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51-4666-BA8C-A18375AF9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My knowledge has improved a lot</c:v>
                </c:pt>
                <c:pt idx="1">
                  <c:v>My knowledge has improved a little</c:v>
                </c:pt>
                <c:pt idx="2">
                  <c:v>My knowledge has not improved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0.66180000000000005</c:v>
                </c:pt>
                <c:pt idx="1">
                  <c:v>0.28199999999999997</c:v>
                </c:pt>
                <c:pt idx="2">
                  <c:v>5.62E-2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51-4666-BA8C-A18375AF9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65039957877162"/>
          <c:w val="0.98237155808439103"/>
          <c:h val="0.23549600279496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28825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3427A-0137-4770-A492-55BF5481C517}" type="datetimeFigureOut">
              <a:rPr lang="en-GB" smtClean="0"/>
              <a:t>23/11/2022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805C7-8B17-46A1-91D8-7BADCD718A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7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770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43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39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4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43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32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50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080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30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20012"/>
            <a:ext cx="5486400" cy="48239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77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43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30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43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0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43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45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43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805C7-8B17-46A1-91D8-7BADCD718AB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2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employer.engagement@eastsussex.gov.uk" TargetMode="External"/><Relationship Id="rId2" Type="http://schemas.openxmlformats.org/officeDocument/2006/relationships/hyperlink" Target="mailto:pensions@eastsussex.gov.uk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mailto:pensionfundinvestment@eastsussex.gov.uk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88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0667-D3E1-43A0-894F-F57B14290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4279E-20A8-4428-837D-FFC72308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E069A8A-791C-421F-93CE-5EE50ED97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1" y="270000"/>
            <a:ext cx="4003861" cy="9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9EA3-D9F9-49DB-9F6E-21E3F0C2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A61F0-04A8-487B-AB10-E05DEBEA6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BD042-8ECB-498A-B8BE-734FDA0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66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20F7D-4316-4724-9847-21075E3C0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9A0A4-64C6-45EC-9838-175D40D7F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2F328-13F4-4669-A314-1F5679F1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14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bg>
      <p:bgPr>
        <a:solidFill>
          <a:srgbClr val="288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0667-D3E1-43A0-894F-F57B14290D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GB" dirty="0"/>
              <a:t>www.eastsussexpensionfund.org</a:t>
            </a: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4279E-20A8-4428-837D-FFC7230875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Administration and general enquiries: </a:t>
            </a:r>
            <a:r>
              <a:rPr lang="en-GB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pensions@eastsussex.gov.uk</a:t>
            </a:r>
            <a:endParaRPr lang="en-GB" b="0" i="0" u="sng" dirty="0">
              <a:effectLst/>
            </a:endParaRPr>
          </a:p>
          <a:p>
            <a:r>
              <a:rPr lang="en-GB" b="0" i="0" dirty="0">
                <a:effectLst/>
              </a:rPr>
              <a:t>Employer engagement </a:t>
            </a:r>
            <a:r>
              <a:rPr lang="en-GB" dirty="0"/>
              <a:t>team: </a:t>
            </a:r>
            <a:r>
              <a:rPr lang="en-GB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employer.engagement@eastsussex.gov.uk</a:t>
            </a:r>
            <a:endParaRPr lang="en-GB" b="0" i="0" u="sng" dirty="0">
              <a:effectLst/>
            </a:endParaRPr>
          </a:p>
          <a:p>
            <a:r>
              <a:rPr lang="en-GB" dirty="0"/>
              <a:t>Investment enquiries: </a:t>
            </a:r>
            <a:r>
              <a:rPr lang="en-GB" b="0" i="0" u="sng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pensionfundinvestments@eastsussex.gov.uk</a:t>
            </a:r>
            <a:endParaRPr lang="en-GB" b="0" i="0" dirty="0">
              <a:effectLst/>
            </a:endParaRPr>
          </a:p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E069A8A-791C-421F-93CE-5EE50ED97D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1" y="270000"/>
            <a:ext cx="4003861" cy="9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4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D1F2-B244-4EA6-A8D3-EE3488FA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715"/>
          </a:xfrm>
          <a:noFill/>
          <a:ln w="31750"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9C43-5D85-4E03-9FA2-6C709D2F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54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18866-F643-4D0B-9998-DDCA9182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750" y="6356351"/>
            <a:ext cx="3067050" cy="31335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B247E-C600-4943-AAF6-D0FEC7D34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1"/>
            <a:ext cx="2371852" cy="2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DAE-9CDF-415E-BCA8-4C68CB5E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8A626-42FD-45DB-8AC7-853786143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8E79-4F02-40D1-B9E4-2916FD66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65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0CA5-E6CA-4FC6-A2B3-2BFD78E0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E78AA-D0AB-45AA-959E-9E25AD7D2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C5E23-7648-44C2-90D1-1B30E44E9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D60BC-02F8-49FE-B848-510F1287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90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869F-4F6D-45FA-B08A-8E174B74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FD341-E9E2-4F08-93AF-E4A70CE9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7F3AD-1793-4651-89FD-7DAA6AF41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90D78-8116-41E0-A749-D47EE078A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9A417-6247-4D20-8F76-248174D03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5068D-F17E-43D0-A2F8-A0BDCFEB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89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07EB-D4FE-4F3C-9F38-A34F647E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4191B-EFFB-450F-96CB-667FEC59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0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2903F-8054-4F3D-969A-DAB807D5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6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E9EA-1CCB-4FBF-9B07-75C1F1F9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80366-98B8-44C5-832A-9CEF40C9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76985-6087-481E-9781-E57D1C720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EAC40-CC6A-41E0-AE8A-3375848D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98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C7F5-C077-4917-B5D6-9D9B2299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FE833-FFEF-445A-A0C3-D9EF13A8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90BFD-D9FC-4321-9FBD-A22C11ABD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E5E70-ED95-4A15-89B5-8FF87CB1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28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5EC18-933A-48D4-90ED-880DF5FD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CAB36-86CA-4BA9-B55C-5F71BC588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BFC4-F811-409D-830B-C6310821B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825A"/>
                </a:solidFill>
              </a:defRPr>
            </a:lvl1pPr>
          </a:lstStyle>
          <a:p>
            <a:fld id="{A6AFA2AB-558C-4D0E-A555-5FCCAA82F7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38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825A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4B8A-3F2F-42C2-8F00-D968B6C31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3763"/>
            <a:ext cx="9144000" cy="2387600"/>
          </a:xfrm>
        </p:spPr>
        <p:txBody>
          <a:bodyPr/>
          <a:lstStyle/>
          <a:p>
            <a:r>
              <a:rPr lang="en-GB" b="1" dirty="0"/>
              <a:t>Employer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B4622-559C-45B9-855D-22080B996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/>
              <a:t>Tim Hillman</a:t>
            </a:r>
          </a:p>
          <a:p>
            <a:r>
              <a:rPr lang="en-GB" sz="3200" dirty="0"/>
              <a:t>Employer Engagement Manager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A3809-AD0D-8315-338F-EEADF5A993D8}"/>
              </a:ext>
            </a:extLst>
          </p:cNvPr>
          <p:cNvSpPr txBox="1"/>
          <p:nvPr/>
        </p:nvSpPr>
        <p:spPr>
          <a:xfrm>
            <a:off x="8664725" y="146425"/>
            <a:ext cx="352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Employer Forum 2022</a:t>
            </a:r>
          </a:p>
        </p:txBody>
      </p:sp>
    </p:spTree>
    <p:extLst>
      <p:ext uri="{BB962C8B-B14F-4D97-AF65-F5344CB8AC3E}">
        <p14:creationId xmlns:p14="http://schemas.microsoft.com/office/powerpoint/2010/main" val="152631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31"/>
            <a:ext cx="10515600" cy="894715"/>
          </a:xfrm>
        </p:spPr>
        <p:txBody>
          <a:bodyPr>
            <a:normAutofit/>
          </a:bodyPr>
          <a:lstStyle/>
          <a:p>
            <a:r>
              <a:rPr lang="en-GB" sz="3600" b="1" dirty="0"/>
              <a:t>2023 -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449" y="1170646"/>
            <a:ext cx="6479561" cy="50450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600" dirty="0">
              <a:ea typeface="Times New Roman" panose="02020603050405020304" pitchFamily="18" charset="0"/>
            </a:endParaRPr>
          </a:p>
          <a:p>
            <a:r>
              <a:rPr lang="en-GB" sz="2400" dirty="0" err="1"/>
              <a:t>i</a:t>
            </a:r>
            <a:r>
              <a:rPr lang="en-GB" sz="2400" dirty="0"/>
              <a:t>-Connect to be fully onboarded and new team to establish strong monthly process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To roll out a suite of training topics to support and help employers and employees.</a:t>
            </a:r>
          </a:p>
          <a:p>
            <a:endParaRPr lang="en-GB" sz="2400" dirty="0"/>
          </a:p>
          <a:p>
            <a:r>
              <a:rPr lang="en-GB" sz="2400" dirty="0"/>
              <a:t>Improve engagement with employers, with site visits and regular drop in sessions</a:t>
            </a:r>
          </a:p>
          <a:p>
            <a:endParaRPr lang="en-GB" sz="2400" dirty="0"/>
          </a:p>
          <a:p>
            <a:r>
              <a:rPr lang="en-GB" sz="2400" dirty="0"/>
              <a:t>Shorter more regular updates. New methods of sharing information – Video’s, Social Media &amp; Webinars,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FAB32-D21D-D8C3-8A33-7424AAFB7D66}"/>
              </a:ext>
            </a:extLst>
          </p:cNvPr>
          <p:cNvSpPr txBox="1"/>
          <p:nvPr/>
        </p:nvSpPr>
        <p:spPr>
          <a:xfrm>
            <a:off x="9480697" y="91265"/>
            <a:ext cx="261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Employer Forum 2022</a:t>
            </a:r>
          </a:p>
        </p:txBody>
      </p:sp>
      <p:pic>
        <p:nvPicPr>
          <p:cNvPr id="6" name="Picture 5" descr="A picture containing text, person, indoor, open&#10;&#10;Description automatically generated">
            <a:extLst>
              <a:ext uri="{FF2B5EF4-FFF2-40B4-BE49-F238E27FC236}">
                <a16:creationId xmlns:a16="http://schemas.microsoft.com/office/drawing/2014/main" id="{B86B76A9-3BC7-5888-81DA-23FB8FB4B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1" y="2287033"/>
            <a:ext cx="3822192" cy="2548128"/>
          </a:xfrm>
          <a:prstGeom prst="rect">
            <a:avLst/>
          </a:prstGeom>
          <a:ln w="25400">
            <a:solidFill>
              <a:srgbClr val="28825A"/>
            </a:solidFill>
          </a:ln>
        </p:spPr>
      </p:pic>
    </p:spTree>
    <p:extLst>
      <p:ext uri="{BB962C8B-B14F-4D97-AF65-F5344CB8AC3E}">
        <p14:creationId xmlns:p14="http://schemas.microsoft.com/office/powerpoint/2010/main" val="171064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0286-08C3-49AD-A72F-209C44449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8714"/>
            <a:ext cx="9144000" cy="2387600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41451-124C-80AC-89AD-1E4F0B7B7248}"/>
              </a:ext>
            </a:extLst>
          </p:cNvPr>
          <p:cNvSpPr txBox="1"/>
          <p:nvPr/>
        </p:nvSpPr>
        <p:spPr>
          <a:xfrm>
            <a:off x="8664725" y="146425"/>
            <a:ext cx="352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Employer Forum 2022</a:t>
            </a:r>
          </a:p>
        </p:txBody>
      </p:sp>
    </p:spTree>
    <p:extLst>
      <p:ext uri="{BB962C8B-B14F-4D97-AF65-F5344CB8AC3E}">
        <p14:creationId xmlns:p14="http://schemas.microsoft.com/office/powerpoint/2010/main" val="196273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646"/>
            <a:ext cx="10515600" cy="5045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FAB32-D21D-D8C3-8A33-7424AAFB7D66}"/>
              </a:ext>
            </a:extLst>
          </p:cNvPr>
          <p:cNvSpPr txBox="1"/>
          <p:nvPr/>
        </p:nvSpPr>
        <p:spPr>
          <a:xfrm>
            <a:off x="9480697" y="91265"/>
            <a:ext cx="261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Employer Forum 2022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3AF8B49-7D46-7CEA-07BF-DAA43B51B811}"/>
              </a:ext>
            </a:extLst>
          </p:cNvPr>
          <p:cNvSpPr/>
          <p:nvPr/>
        </p:nvSpPr>
        <p:spPr>
          <a:xfrm>
            <a:off x="4368307" y="2832742"/>
            <a:ext cx="3727726" cy="1645382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288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Gill Sans MT" panose="020B0502020104020203" pitchFamily="34" charset="0"/>
              </a:rPr>
              <a:t>Employer Engagement 2022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F9BDA1-6719-02F9-0B91-3A097A2456E5}"/>
              </a:ext>
            </a:extLst>
          </p:cNvPr>
          <p:cNvCxnSpPr>
            <a:cxnSpLocks/>
          </p:cNvCxnSpPr>
          <p:nvPr/>
        </p:nvCxnSpPr>
        <p:spPr>
          <a:xfrm flipV="1">
            <a:off x="8293652" y="2188747"/>
            <a:ext cx="1187045" cy="1018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E83365A-26A4-B8FE-05CE-04B948BB900C}"/>
              </a:ext>
            </a:extLst>
          </p:cNvPr>
          <p:cNvSpPr/>
          <p:nvPr/>
        </p:nvSpPr>
        <p:spPr>
          <a:xfrm>
            <a:off x="9426269" y="1395880"/>
            <a:ext cx="1621971" cy="741259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Website Content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F5F2AE-800F-2431-FB09-91DCC98E48D7}"/>
              </a:ext>
            </a:extLst>
          </p:cNvPr>
          <p:cNvSpPr/>
          <p:nvPr/>
        </p:nvSpPr>
        <p:spPr>
          <a:xfrm>
            <a:off x="9998529" y="2612516"/>
            <a:ext cx="1621971" cy="894715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Comms Manager appointed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A51D45-37C0-3A48-FC4B-CB5C79379AA4}"/>
              </a:ext>
            </a:extLst>
          </p:cNvPr>
          <p:cNvSpPr/>
          <p:nvPr/>
        </p:nvSpPr>
        <p:spPr>
          <a:xfrm>
            <a:off x="9480697" y="4061671"/>
            <a:ext cx="1621971" cy="894715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McCloud Project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17EC91-0BDB-662A-8E46-30D1E84E7EBD}"/>
              </a:ext>
            </a:extLst>
          </p:cNvPr>
          <p:cNvSpPr/>
          <p:nvPr/>
        </p:nvSpPr>
        <p:spPr>
          <a:xfrm>
            <a:off x="7609114" y="5323766"/>
            <a:ext cx="2068286" cy="815764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</a:t>
            </a:r>
            <a:r>
              <a:rPr lang="en-GB" dirty="0"/>
              <a:t>-Connect onboarding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10B807-40E9-E7E2-14BE-F4828708E117}"/>
              </a:ext>
            </a:extLst>
          </p:cNvPr>
          <p:cNvSpPr/>
          <p:nvPr/>
        </p:nvSpPr>
        <p:spPr>
          <a:xfrm>
            <a:off x="4408714" y="5338688"/>
            <a:ext cx="2321568" cy="953268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Accounting Reports (FRS102/IAS19)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A4700D-C626-E540-B29C-BC2C5E050A27}"/>
              </a:ext>
            </a:extLst>
          </p:cNvPr>
          <p:cNvSpPr/>
          <p:nvPr/>
        </p:nvSpPr>
        <p:spPr>
          <a:xfrm>
            <a:off x="7089512" y="1147695"/>
            <a:ext cx="2031198" cy="741259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Revamped Newsletters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61EAE7-E82D-5603-E58F-42AC8F8DF826}"/>
              </a:ext>
            </a:extLst>
          </p:cNvPr>
          <p:cNvSpPr/>
          <p:nvPr/>
        </p:nvSpPr>
        <p:spPr>
          <a:xfrm>
            <a:off x="4542255" y="1193597"/>
            <a:ext cx="2031198" cy="741259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ABS Project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854CD7-F975-D502-AA7D-389B6312E137}"/>
              </a:ext>
            </a:extLst>
          </p:cNvPr>
          <p:cNvSpPr/>
          <p:nvPr/>
        </p:nvSpPr>
        <p:spPr>
          <a:xfrm>
            <a:off x="1462672" y="5001039"/>
            <a:ext cx="2321569" cy="906215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Contribution reconciliation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A7D22B-57B7-041D-5330-0E4669A7E713}"/>
              </a:ext>
            </a:extLst>
          </p:cNvPr>
          <p:cNvSpPr/>
          <p:nvPr/>
        </p:nvSpPr>
        <p:spPr>
          <a:xfrm>
            <a:off x="1286983" y="3243684"/>
            <a:ext cx="2090558" cy="858576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Annual Allowance data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1915D9-4C98-9DE1-E5A9-826F436AADC6}"/>
              </a:ext>
            </a:extLst>
          </p:cNvPr>
          <p:cNvSpPr/>
          <p:nvPr/>
        </p:nvSpPr>
        <p:spPr>
          <a:xfrm>
            <a:off x="1398119" y="1403853"/>
            <a:ext cx="2321568" cy="906215"/>
          </a:xfrm>
          <a:prstGeom prst="ellipse">
            <a:avLst/>
          </a:prstGeom>
          <a:solidFill>
            <a:srgbClr val="288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Employee/Employer Training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AA7A07-BA63-A2BF-04E8-65B8AB345CF1}"/>
              </a:ext>
            </a:extLst>
          </p:cNvPr>
          <p:cNvCxnSpPr>
            <a:cxnSpLocks/>
          </p:cNvCxnSpPr>
          <p:nvPr/>
        </p:nvCxnSpPr>
        <p:spPr>
          <a:xfrm flipV="1">
            <a:off x="8239224" y="3183795"/>
            <a:ext cx="1740064" cy="430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89636B-5B3C-2FB7-0A6C-9C70C9157B53}"/>
              </a:ext>
            </a:extLst>
          </p:cNvPr>
          <p:cNvCxnSpPr>
            <a:cxnSpLocks/>
          </p:cNvCxnSpPr>
          <p:nvPr/>
        </p:nvCxnSpPr>
        <p:spPr>
          <a:xfrm flipV="1">
            <a:off x="7609114" y="1952325"/>
            <a:ext cx="285126" cy="75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A51854-EAC3-DA3C-E82D-ACC2398C7B40}"/>
              </a:ext>
            </a:extLst>
          </p:cNvPr>
          <p:cNvCxnSpPr>
            <a:cxnSpLocks/>
          </p:cNvCxnSpPr>
          <p:nvPr/>
        </p:nvCxnSpPr>
        <p:spPr>
          <a:xfrm flipV="1">
            <a:off x="5736011" y="2011069"/>
            <a:ext cx="0" cy="749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6A19F3-A716-3952-F3A5-A239B29B21B8}"/>
              </a:ext>
            </a:extLst>
          </p:cNvPr>
          <p:cNvCxnSpPr>
            <a:cxnSpLocks/>
          </p:cNvCxnSpPr>
          <p:nvPr/>
        </p:nvCxnSpPr>
        <p:spPr>
          <a:xfrm flipH="1" flipV="1">
            <a:off x="3377541" y="2300565"/>
            <a:ext cx="793148" cy="623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8419367-BA85-49DD-2D96-01AAE4B14305}"/>
              </a:ext>
            </a:extLst>
          </p:cNvPr>
          <p:cNvCxnSpPr>
            <a:cxnSpLocks/>
          </p:cNvCxnSpPr>
          <p:nvPr/>
        </p:nvCxnSpPr>
        <p:spPr>
          <a:xfrm flipH="1" flipV="1">
            <a:off x="3434217" y="3693194"/>
            <a:ext cx="793148" cy="17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F2E5D83-BCF3-73A1-0530-C445FC583EB3}"/>
              </a:ext>
            </a:extLst>
          </p:cNvPr>
          <p:cNvCxnSpPr>
            <a:cxnSpLocks/>
          </p:cNvCxnSpPr>
          <p:nvPr/>
        </p:nvCxnSpPr>
        <p:spPr>
          <a:xfrm flipH="1">
            <a:off x="3484296" y="4304877"/>
            <a:ext cx="678874" cy="775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C89142-FB7E-510E-60A6-4BA0A777C50B}"/>
              </a:ext>
            </a:extLst>
          </p:cNvPr>
          <p:cNvCxnSpPr>
            <a:cxnSpLocks/>
          </p:cNvCxnSpPr>
          <p:nvPr/>
        </p:nvCxnSpPr>
        <p:spPr>
          <a:xfrm>
            <a:off x="5728905" y="4509028"/>
            <a:ext cx="0" cy="761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8C145C-07A5-7EE1-95ED-AC8F2DA97A2C}"/>
              </a:ext>
            </a:extLst>
          </p:cNvPr>
          <p:cNvCxnSpPr>
            <a:cxnSpLocks/>
          </p:cNvCxnSpPr>
          <p:nvPr/>
        </p:nvCxnSpPr>
        <p:spPr>
          <a:xfrm>
            <a:off x="7536032" y="4692549"/>
            <a:ext cx="665789" cy="585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812B43-21EE-C703-4106-C09A6148BEA7}"/>
              </a:ext>
            </a:extLst>
          </p:cNvPr>
          <p:cNvCxnSpPr>
            <a:cxnSpLocks/>
          </p:cNvCxnSpPr>
          <p:nvPr/>
        </p:nvCxnSpPr>
        <p:spPr>
          <a:xfrm>
            <a:off x="8251358" y="4102260"/>
            <a:ext cx="1086241" cy="302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3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52" y="134292"/>
            <a:ext cx="10515600" cy="8947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3600" b="1" kern="0" dirty="0"/>
              <a:t>Training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267" y="1228884"/>
            <a:ext cx="5074334" cy="514045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In the second half of 2022 the Fund began to offer training to both employers and their employees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Brighton &amp; Hove City Council, East Sussex College Group, Wealden District Council, East Sussex County Council, Rye College, RPMT (soon)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432 attendees to date over 10 training sessions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altLang="en-US" sz="2000" b="0" kern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4F125-6E5C-1BE0-A1C3-C29AB0AB6FAA}"/>
              </a:ext>
            </a:extLst>
          </p:cNvPr>
          <p:cNvSpPr txBox="1"/>
          <p:nvPr/>
        </p:nvSpPr>
        <p:spPr>
          <a:xfrm>
            <a:off x="9438167" y="134292"/>
            <a:ext cx="360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Employer Forum 2022</a:t>
            </a:r>
          </a:p>
        </p:txBody>
      </p:sp>
      <p:pic>
        <p:nvPicPr>
          <p:cNvPr id="11" name="Picture 10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F642EC7-F832-1DAF-9F87-239DBCA5F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37" y="1767295"/>
            <a:ext cx="4985114" cy="3323409"/>
          </a:xfrm>
          <a:prstGeom prst="rect">
            <a:avLst/>
          </a:prstGeom>
          <a:ln w="25400">
            <a:solidFill>
              <a:srgbClr val="28825A"/>
            </a:solidFill>
          </a:ln>
        </p:spPr>
      </p:pic>
    </p:spTree>
    <p:extLst>
      <p:ext uri="{BB962C8B-B14F-4D97-AF65-F5344CB8AC3E}">
        <p14:creationId xmlns:p14="http://schemas.microsoft.com/office/powerpoint/2010/main" val="304741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56" y="167888"/>
            <a:ext cx="10515600" cy="894715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What did we cover?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4F125-6E5C-1BE0-A1C3-C29AB0AB6FAA}"/>
              </a:ext>
            </a:extLst>
          </p:cNvPr>
          <p:cNvSpPr txBox="1"/>
          <p:nvPr/>
        </p:nvSpPr>
        <p:spPr>
          <a:xfrm>
            <a:off x="9438167" y="134292"/>
            <a:ext cx="360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Employer Forum 2022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6C22BC-940C-BFE1-AE3D-84B8A2C08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56" y="1096199"/>
            <a:ext cx="6827358" cy="528416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Pensions basics - defined contribution v defined benefit schemes</a:t>
            </a:r>
          </a:p>
          <a:p>
            <a:r>
              <a:rPr lang="en-GB" sz="2400" dirty="0"/>
              <a:t>LGPS key features – overview</a:t>
            </a:r>
          </a:p>
          <a:p>
            <a:r>
              <a:rPr lang="en-GB" sz="2400" dirty="0"/>
              <a:t>Joining/transfers in</a:t>
            </a:r>
          </a:p>
          <a:p>
            <a:r>
              <a:rPr lang="en-GB" sz="2400" dirty="0"/>
              <a:t>‘My Pension’ – member self-service</a:t>
            </a:r>
          </a:p>
          <a:p>
            <a:r>
              <a:rPr lang="en-GB" sz="2400" dirty="0"/>
              <a:t>Contributions – amounts/tax/paying more or less</a:t>
            </a:r>
          </a:p>
          <a:p>
            <a:r>
              <a:rPr lang="en-GB" sz="2400" dirty="0"/>
              <a:t>Pensionable pay</a:t>
            </a:r>
          </a:p>
          <a:p>
            <a:r>
              <a:rPr lang="en-GB" sz="2400" dirty="0"/>
              <a:t>CARE scheme – how it works</a:t>
            </a:r>
          </a:p>
          <a:p>
            <a:r>
              <a:rPr lang="en-GB" sz="2400" dirty="0"/>
              <a:t>Previous LGPS schemes – summary</a:t>
            </a:r>
          </a:p>
          <a:p>
            <a:r>
              <a:rPr lang="en-GB" sz="2400" dirty="0"/>
              <a:t>Leaving</a:t>
            </a:r>
          </a:p>
          <a:p>
            <a:r>
              <a:rPr lang="en-GB" sz="2400" dirty="0"/>
              <a:t>Death in service</a:t>
            </a:r>
          </a:p>
          <a:p>
            <a:r>
              <a:rPr lang="en-GB" sz="2400" dirty="0"/>
              <a:t>Retirement – Active/Deferred/Early/Late - case studies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312AB-8D60-3229-241D-6B28DC387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142" y="1043713"/>
            <a:ext cx="3600000" cy="50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43" y="318958"/>
            <a:ext cx="10515600" cy="8947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altLang="en-US" sz="3600" b="1" kern="0" dirty="0"/>
              <a:t>Feedback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4F125-6E5C-1BE0-A1C3-C29AB0AB6FAA}"/>
              </a:ext>
            </a:extLst>
          </p:cNvPr>
          <p:cNvSpPr txBox="1"/>
          <p:nvPr/>
        </p:nvSpPr>
        <p:spPr>
          <a:xfrm>
            <a:off x="9438167" y="134292"/>
            <a:ext cx="360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Employer Forum 2022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C9FA5CB-9568-DA5B-84E9-BA81E85895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630961"/>
              </p:ext>
            </p:extLst>
          </p:nvPr>
        </p:nvGraphicFramePr>
        <p:xfrm>
          <a:off x="322943" y="1567543"/>
          <a:ext cx="5773057" cy="423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4FB761D-7C67-687D-190E-7231E0F97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665298"/>
              </p:ext>
            </p:extLst>
          </p:nvPr>
        </p:nvGraphicFramePr>
        <p:xfrm>
          <a:off x="6096000" y="1567542"/>
          <a:ext cx="5773057" cy="423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550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31"/>
            <a:ext cx="10515600" cy="894715"/>
          </a:xfrm>
        </p:spPr>
        <p:txBody>
          <a:bodyPr>
            <a:normAutofit/>
          </a:bodyPr>
          <a:lstStyle/>
          <a:p>
            <a:r>
              <a:rPr lang="en-GB" sz="3600" b="1" dirty="0"/>
              <a:t>Training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670"/>
            <a:ext cx="4637314" cy="5045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Looking to introduce modular training courses:</a:t>
            </a:r>
          </a:p>
          <a:p>
            <a:pPr marL="0" indent="0">
              <a:buNone/>
            </a:pPr>
            <a:r>
              <a:rPr lang="en-GB" sz="2400" dirty="0"/>
              <a:t>	-	New joiners</a:t>
            </a:r>
          </a:p>
          <a:p>
            <a:pPr marL="0" indent="0">
              <a:buNone/>
            </a:pPr>
            <a:r>
              <a:rPr lang="en-GB" sz="2400" dirty="0"/>
              <a:t>	-	Under 50s</a:t>
            </a:r>
          </a:p>
          <a:p>
            <a:pPr marL="0" indent="0">
              <a:buNone/>
            </a:pPr>
            <a:r>
              <a:rPr lang="en-GB" sz="2400" dirty="0"/>
              <a:t>	-	Over 50s</a:t>
            </a:r>
          </a:p>
          <a:p>
            <a:pPr marL="0" indent="0">
              <a:buNone/>
            </a:pPr>
            <a:r>
              <a:rPr lang="en-GB" sz="2400" dirty="0"/>
              <a:t>	-	Leavers</a:t>
            </a:r>
          </a:p>
          <a:p>
            <a:pPr marL="0" indent="0">
              <a:buNone/>
            </a:pPr>
            <a:r>
              <a:rPr lang="en-GB" sz="2400" dirty="0"/>
              <a:t>	-	Pensioners</a:t>
            </a:r>
          </a:p>
          <a:p>
            <a:pPr marL="0" indent="0">
              <a:buNone/>
            </a:pPr>
            <a:r>
              <a:rPr lang="en-GB" sz="2400" dirty="0"/>
              <a:t>	-	Retirement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FAB32-D21D-D8C3-8A33-7424AAFB7D66}"/>
              </a:ext>
            </a:extLst>
          </p:cNvPr>
          <p:cNvSpPr txBox="1"/>
          <p:nvPr/>
        </p:nvSpPr>
        <p:spPr>
          <a:xfrm>
            <a:off x="9480697" y="91265"/>
            <a:ext cx="261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Employer Forum 2022</a:t>
            </a:r>
          </a:p>
        </p:txBody>
      </p:sp>
      <p:pic>
        <p:nvPicPr>
          <p:cNvPr id="8" name="Picture 7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317E75F4-233A-6ACC-4C34-47B40F30B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39" y="3113744"/>
            <a:ext cx="5841275" cy="2142950"/>
          </a:xfrm>
          <a:prstGeom prst="rect">
            <a:avLst/>
          </a:prstGeom>
          <a:ln w="25400">
            <a:solidFill>
              <a:srgbClr val="28825A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B6A55A-AED3-D11E-E0FE-92A0DFF60BF2}"/>
              </a:ext>
            </a:extLst>
          </p:cNvPr>
          <p:cNvSpPr txBox="1">
            <a:spLocks/>
          </p:cNvSpPr>
          <p:nvPr/>
        </p:nvSpPr>
        <p:spPr>
          <a:xfrm>
            <a:off x="5699051" y="1175477"/>
            <a:ext cx="6400800" cy="504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6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/>
              <a:t>In addition to LGPS specific training we are also looking to build in some financial education elements as part of these courses</a:t>
            </a:r>
          </a:p>
        </p:txBody>
      </p:sp>
    </p:spTree>
    <p:extLst>
      <p:ext uri="{BB962C8B-B14F-4D97-AF65-F5344CB8AC3E}">
        <p14:creationId xmlns:p14="http://schemas.microsoft.com/office/powerpoint/2010/main" val="411095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31"/>
            <a:ext cx="10515600" cy="894715"/>
          </a:xfrm>
        </p:spPr>
        <p:txBody>
          <a:bodyPr>
            <a:normAutofit/>
          </a:bodyPr>
          <a:lstStyle/>
          <a:p>
            <a:r>
              <a:rPr lang="en-GB" sz="3600" b="1" dirty="0"/>
              <a:t>Cost of Living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646"/>
            <a:ext cx="5136152" cy="5045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>
              <a:ea typeface="Times New Roman" panose="02020603050405020304" pitchFamily="18" charset="0"/>
            </a:endParaRPr>
          </a:p>
          <a:p>
            <a:r>
              <a:rPr lang="en-GB" sz="2400" dirty="0"/>
              <a:t>Opting Out </a:t>
            </a:r>
          </a:p>
          <a:p>
            <a:r>
              <a:rPr lang="en-GB" sz="2400" dirty="0"/>
              <a:t>50/50 scheme</a:t>
            </a:r>
          </a:p>
          <a:p>
            <a:r>
              <a:rPr lang="en-GB" sz="2400" dirty="0"/>
              <a:t>Tax savings</a:t>
            </a:r>
          </a:p>
          <a:p>
            <a:r>
              <a:rPr lang="en-GB" sz="2400" dirty="0"/>
              <a:t>Long-term stability</a:t>
            </a:r>
          </a:p>
          <a:p>
            <a:r>
              <a:rPr lang="en-GB" sz="2400" dirty="0"/>
              <a:t>Inflation rates</a:t>
            </a:r>
          </a:p>
          <a:p>
            <a:r>
              <a:rPr lang="en-GB" sz="2400" dirty="0"/>
              <a:t>How to support employees going forward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FAB32-D21D-D8C3-8A33-7424AAFB7D66}"/>
              </a:ext>
            </a:extLst>
          </p:cNvPr>
          <p:cNvSpPr txBox="1"/>
          <p:nvPr/>
        </p:nvSpPr>
        <p:spPr>
          <a:xfrm>
            <a:off x="9480697" y="91265"/>
            <a:ext cx="261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Employer Forum 2022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8247888A-59EC-BC72-A0FE-C705FAA9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45" y="1629995"/>
            <a:ext cx="4428000" cy="2941433"/>
          </a:xfrm>
          <a:prstGeom prst="rect">
            <a:avLst/>
          </a:prstGeom>
          <a:ln w="25400">
            <a:solidFill>
              <a:srgbClr val="28825A"/>
            </a:solidFill>
          </a:ln>
        </p:spPr>
      </p:pic>
    </p:spTree>
    <p:extLst>
      <p:ext uri="{BB962C8B-B14F-4D97-AF65-F5344CB8AC3E}">
        <p14:creationId xmlns:p14="http://schemas.microsoft.com/office/powerpoint/2010/main" val="407007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31"/>
            <a:ext cx="10515600" cy="894715"/>
          </a:xfrm>
        </p:spPr>
        <p:txBody>
          <a:bodyPr>
            <a:normAutofit/>
          </a:bodyPr>
          <a:lstStyle/>
          <a:p>
            <a:r>
              <a:rPr lang="en-GB" sz="3600" b="1" dirty="0"/>
              <a:t>Newsletters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646"/>
            <a:ext cx="10515600" cy="5045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>
              <a:ea typeface="Times New Roman" panose="02020603050405020304" pitchFamily="18" charset="0"/>
            </a:endParaRPr>
          </a:p>
          <a:p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34AF5-926E-5074-D283-CB07ADFC2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89" y="1712886"/>
            <a:ext cx="6156000" cy="3432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F96EE3-1158-9168-24ED-A329A4C89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539" y="343194"/>
            <a:ext cx="48958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31"/>
            <a:ext cx="10515600" cy="894715"/>
          </a:xfrm>
        </p:spPr>
        <p:txBody>
          <a:bodyPr>
            <a:normAutofit/>
          </a:bodyPr>
          <a:lstStyle/>
          <a:p>
            <a:r>
              <a:rPr lang="en-GB" sz="3600" b="1" dirty="0"/>
              <a:t>Newsletters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646"/>
            <a:ext cx="10515600" cy="5045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>
              <a:ea typeface="Times New Roman" panose="02020603050405020304" pitchFamily="18" charset="0"/>
            </a:endParaRPr>
          </a:p>
          <a:p>
            <a:r>
              <a:rPr lang="en-GB" sz="2400" dirty="0"/>
              <a:t>New format seems to streamline the information employers can look at.</a:t>
            </a:r>
          </a:p>
          <a:p>
            <a:endParaRPr lang="en-GB" sz="2400" dirty="0"/>
          </a:p>
          <a:p>
            <a:r>
              <a:rPr lang="en-GB" sz="2400" dirty="0"/>
              <a:t>Employers can focus on the topics that are most important to them.</a:t>
            </a:r>
          </a:p>
          <a:p>
            <a:endParaRPr lang="en-GB" sz="2400" dirty="0"/>
          </a:p>
          <a:p>
            <a:r>
              <a:rPr lang="en-GB" sz="2400" dirty="0"/>
              <a:t>New for 2023 – Shorter more regular updates. New methods of sharing information – Video’s, Social Media, Webinars,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FAB32-D21D-D8C3-8A33-7424AAFB7D66}"/>
              </a:ext>
            </a:extLst>
          </p:cNvPr>
          <p:cNvSpPr txBox="1"/>
          <p:nvPr/>
        </p:nvSpPr>
        <p:spPr>
          <a:xfrm>
            <a:off x="9480697" y="91265"/>
            <a:ext cx="261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Employer Forum 2022</a:t>
            </a:r>
          </a:p>
        </p:txBody>
      </p:sp>
    </p:spTree>
    <p:extLst>
      <p:ext uri="{BB962C8B-B14F-4D97-AF65-F5344CB8AC3E}">
        <p14:creationId xmlns:p14="http://schemas.microsoft.com/office/powerpoint/2010/main" val="311803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8167</TotalTime>
  <Words>414</Words>
  <Application>Microsoft Office PowerPoint</Application>
  <PresentationFormat>Widescreen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Office Theme</vt:lpstr>
      <vt:lpstr>Employer support</vt:lpstr>
      <vt:lpstr>PowerPoint Presentation</vt:lpstr>
      <vt:lpstr>Training</vt:lpstr>
      <vt:lpstr>What did we cover?</vt:lpstr>
      <vt:lpstr>Feedback</vt:lpstr>
      <vt:lpstr>Training 2023</vt:lpstr>
      <vt:lpstr>Cost of Living Crisis</vt:lpstr>
      <vt:lpstr>Newsletters</vt:lpstr>
      <vt:lpstr>Newsletters</vt:lpstr>
      <vt:lpstr>2023 - Plan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Lavelle</dc:creator>
  <cp:lastModifiedBy>Paul Linfield</cp:lastModifiedBy>
  <cp:revision>53</cp:revision>
  <dcterms:created xsi:type="dcterms:W3CDTF">2022-02-21T15:41:53Z</dcterms:created>
  <dcterms:modified xsi:type="dcterms:W3CDTF">2022-11-23T13:38:11Z</dcterms:modified>
</cp:coreProperties>
</file>