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2" r:id="rId6"/>
    <p:sldId id="263" r:id="rId7"/>
    <p:sldId id="264" r:id="rId8"/>
    <p:sldId id="261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8825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786" autoAdjust="0"/>
    <p:restoredTop sz="94660"/>
  </p:normalViewPr>
  <p:slideViewPr>
    <p:cSldViewPr snapToGrid="0">
      <p:cViewPr varScale="1">
        <p:scale>
          <a:sx n="67" d="100"/>
          <a:sy n="67" d="100"/>
        </p:scale>
        <p:origin x="652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1" i="0" u="none" strike="noStrike" kern="1200" spc="0" baseline="0">
                <a:solidFill>
                  <a:schemeClr val="tx1"/>
                </a:solidFill>
                <a:latin typeface="Gill Sans MT" panose="020B0502020104020203" pitchFamily="34" charset="0"/>
                <a:ea typeface="+mn-ea"/>
                <a:cs typeface="+mn-cs"/>
              </a:defRPr>
            </a:pPr>
            <a:r>
              <a:rPr lang="en-GB" sz="2400" b="1" dirty="0">
                <a:solidFill>
                  <a:schemeClr val="tx1"/>
                </a:solidFill>
                <a:latin typeface="Gill Sans MT" panose="020B0502020104020203" pitchFamily="34" charset="0"/>
              </a:rPr>
              <a:t>Onboarding</a:t>
            </a:r>
            <a:r>
              <a:rPr lang="en-GB" sz="2400" b="1" baseline="0" dirty="0">
                <a:solidFill>
                  <a:schemeClr val="tx1"/>
                </a:solidFill>
                <a:latin typeface="Gill Sans MT" panose="020B0502020104020203" pitchFamily="34" charset="0"/>
              </a:rPr>
              <a:t> progress by % of employers</a:t>
            </a:r>
            <a:endParaRPr lang="en-GB" sz="2400" b="1" dirty="0">
              <a:solidFill>
                <a:schemeClr val="tx1"/>
              </a:solidFill>
              <a:latin typeface="Gill Sans MT" panose="020B0502020104020203" pitchFamily="34" charset="0"/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1" i="0" u="none" strike="noStrike" kern="1200" spc="0" baseline="0">
              <a:solidFill>
                <a:schemeClr val="tx1"/>
              </a:solidFill>
              <a:latin typeface="Gill Sans MT" panose="020B0502020104020203" pitchFamily="34" charset="0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2021 Forum</c:v>
                </c:pt>
              </c:strCache>
            </c:strRef>
          </c:tx>
          <c:spPr>
            <a:solidFill>
              <a:schemeClr val="tx1"/>
            </a:solidFill>
            <a:ln>
              <a:solidFill>
                <a:schemeClr val="tx1"/>
              </a:solidFill>
            </a:ln>
            <a:effectLst/>
          </c:spPr>
          <c:invertIfNegative val="0"/>
          <c:dLbls>
            <c:dLbl>
              <c:idx val="0"/>
              <c:layout>
                <c:manualLayout>
                  <c:x val="-9.3813182369591588E-2"/>
                  <c:y val="-0.1144041721490024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2000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Gill Sans MT" panose="020B0502020104020203" pitchFamily="34" charset="0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8AF9-40D2-BA6E-A33818D8FC3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Gill Sans MT" panose="020B0502020104020203" pitchFamily="34" charset="0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</c:f>
              <c:strCache>
                <c:ptCount val="1"/>
                <c:pt idx="0">
                  <c:v>Onboarded</c:v>
                </c:pt>
              </c:strCache>
            </c:strRef>
          </c:cat>
          <c:val>
            <c:numRef>
              <c:f>Sheet1!$B$2</c:f>
              <c:numCache>
                <c:formatCode>0.0%</c:formatCode>
                <c:ptCount val="1"/>
                <c:pt idx="0">
                  <c:v>0.33600000000000002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AF9-40D2-BA6E-A33818D8FC3B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2022 Forum</c:v>
                </c:pt>
              </c:strCache>
            </c:strRef>
          </c:tx>
          <c:spPr>
            <a:solidFill>
              <a:srgbClr val="28825A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0.22159320663162138"/>
                  <c:y val="2.383420253104215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2000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Gill Sans MT" panose="020B0502020104020203" pitchFamily="34" charset="0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8AF9-40D2-BA6E-A33818D8FC3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</c:f>
              <c:strCache>
                <c:ptCount val="1"/>
                <c:pt idx="0">
                  <c:v>Onboarded</c:v>
                </c:pt>
              </c:strCache>
            </c:strRef>
          </c:cat>
          <c:val>
            <c:numRef>
              <c:f>Sheet1!$C$2</c:f>
              <c:numCache>
                <c:formatCode>0.0%</c:formatCode>
                <c:ptCount val="1"/>
                <c:pt idx="0">
                  <c:v>0.65200000000000002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AF9-40D2-BA6E-A33818D8FC3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649316927"/>
        <c:axId val="649315263"/>
      </c:barChart>
      <c:catAx>
        <c:axId val="649316927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649315263"/>
        <c:crosses val="autoZero"/>
        <c:auto val="1"/>
        <c:lblAlgn val="ctr"/>
        <c:lblOffset val="100"/>
        <c:noMultiLvlLbl val="0"/>
      </c:catAx>
      <c:valAx>
        <c:axId val="649315263"/>
        <c:scaling>
          <c:orientation val="minMax"/>
        </c:scaling>
        <c:delete val="1"/>
        <c:axPos val="l"/>
        <c:numFmt formatCode="0.0%" sourceLinked="1"/>
        <c:majorTickMark val="none"/>
        <c:minorTickMark val="none"/>
        <c:tickLblPos val="nextTo"/>
        <c:crossAx val="649316927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Gill Sans MT" panose="020B0502020104020203" pitchFamily="34" charset="0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111BDA8-FC32-4D58-8D72-087B0CEBD3F4}" type="doc">
      <dgm:prSet loTypeId="urn:microsoft.com/office/officeart/2005/8/layout/pyramid1" loCatId="pyramid" qsTypeId="urn:microsoft.com/office/officeart/2005/8/quickstyle/simple1" qsCatId="simple" csTypeId="urn:microsoft.com/office/officeart/2005/8/colors/accent1_2" csCatId="accent1" phldr="1"/>
      <dgm:spPr/>
    </dgm:pt>
    <dgm:pt modelId="{BF6DC04C-9ED5-4658-96A8-D42C24BDC610}">
      <dgm:prSet phldrT="[Text]" custT="1"/>
      <dgm:spPr>
        <a:solidFill>
          <a:srgbClr val="28825A"/>
        </a:solidFill>
      </dgm:spPr>
      <dgm:t>
        <a:bodyPr/>
        <a:lstStyle/>
        <a:p>
          <a:endParaRPr lang="en-GB" sz="3600" dirty="0"/>
        </a:p>
        <a:p>
          <a:r>
            <a:rPr lang="en-GB" sz="3200" b="1" dirty="0">
              <a:solidFill>
                <a:schemeClr val="bg1"/>
              </a:solidFill>
              <a:latin typeface="Gill Sans MT" panose="020B0502020104020203" pitchFamily="34" charset="0"/>
            </a:rPr>
            <a:t>Better outcomes</a:t>
          </a:r>
        </a:p>
      </dgm:t>
    </dgm:pt>
    <dgm:pt modelId="{B1D41354-1E82-4646-ABE2-BA89B5402FA1}" type="parTrans" cxnId="{F27A860C-44E0-4600-8EB1-565308F58FF5}">
      <dgm:prSet/>
      <dgm:spPr/>
      <dgm:t>
        <a:bodyPr/>
        <a:lstStyle/>
        <a:p>
          <a:endParaRPr lang="en-GB"/>
        </a:p>
      </dgm:t>
    </dgm:pt>
    <dgm:pt modelId="{0ED50B66-C43E-4C1C-A6B6-7ECD1C15A2E9}" type="sibTrans" cxnId="{F27A860C-44E0-4600-8EB1-565308F58FF5}">
      <dgm:prSet/>
      <dgm:spPr/>
      <dgm:t>
        <a:bodyPr/>
        <a:lstStyle/>
        <a:p>
          <a:endParaRPr lang="en-GB"/>
        </a:p>
      </dgm:t>
    </dgm:pt>
    <dgm:pt modelId="{C5256E9F-07C0-43B3-9E16-CF2DAE78DC8E}">
      <dgm:prSet phldrT="[Text]" custT="1"/>
      <dgm:spPr>
        <a:solidFill>
          <a:srgbClr val="28825A">
            <a:alpha val="74902"/>
          </a:srgbClr>
        </a:solidFill>
        <a:ln>
          <a:noFill/>
        </a:ln>
      </dgm:spPr>
      <dgm:t>
        <a:bodyPr/>
        <a:lstStyle/>
        <a:p>
          <a:r>
            <a:rPr lang="en-GB" sz="3600" b="1" dirty="0">
              <a:solidFill>
                <a:schemeClr val="tx1"/>
              </a:solidFill>
            </a:rPr>
            <a:t>Informed</a:t>
          </a:r>
        </a:p>
        <a:p>
          <a:r>
            <a:rPr lang="en-GB" sz="3600" b="1" dirty="0">
              <a:solidFill>
                <a:schemeClr val="tx1"/>
              </a:solidFill>
            </a:rPr>
            <a:t> decision making</a:t>
          </a:r>
        </a:p>
      </dgm:t>
    </dgm:pt>
    <dgm:pt modelId="{62425CD7-50A7-4FA6-9CD2-66DDB74990AA}" type="parTrans" cxnId="{E8A6DB5C-FF2F-41B9-81B1-BCA930B69A82}">
      <dgm:prSet/>
      <dgm:spPr/>
      <dgm:t>
        <a:bodyPr/>
        <a:lstStyle/>
        <a:p>
          <a:endParaRPr lang="en-GB"/>
        </a:p>
      </dgm:t>
    </dgm:pt>
    <dgm:pt modelId="{7C29F53A-11D5-4FB1-929A-01C5A13D9642}" type="sibTrans" cxnId="{E8A6DB5C-FF2F-41B9-81B1-BCA930B69A82}">
      <dgm:prSet/>
      <dgm:spPr/>
      <dgm:t>
        <a:bodyPr/>
        <a:lstStyle/>
        <a:p>
          <a:endParaRPr lang="en-GB"/>
        </a:p>
      </dgm:t>
    </dgm:pt>
    <dgm:pt modelId="{8496232F-4C2A-4E94-B11E-BA76CF0A3495}">
      <dgm:prSet phldrT="[Text]" custT="1"/>
      <dgm:spPr>
        <a:solidFill>
          <a:srgbClr val="28825A"/>
        </a:solidFill>
        <a:ln>
          <a:noFill/>
        </a:ln>
      </dgm:spPr>
      <dgm:t>
        <a:bodyPr/>
        <a:lstStyle/>
        <a:p>
          <a:pPr algn="ctr"/>
          <a:endParaRPr lang="en-GB" sz="3600" b="1" dirty="0">
            <a:solidFill>
              <a:schemeClr val="bg1"/>
            </a:solidFill>
            <a:latin typeface="Gill Sans MT" panose="020B0502020104020203" pitchFamily="34" charset="0"/>
          </a:endParaRPr>
        </a:p>
        <a:p>
          <a:pPr algn="ctr"/>
          <a:r>
            <a:rPr lang="en-GB" sz="3600" b="1" dirty="0">
              <a:solidFill>
                <a:schemeClr val="bg1"/>
              </a:solidFill>
              <a:latin typeface="Gill Sans MT" panose="020B0502020104020203" pitchFamily="34" charset="0"/>
            </a:rPr>
            <a:t>Data quality</a:t>
          </a:r>
        </a:p>
        <a:p>
          <a:pPr algn="l"/>
          <a:r>
            <a:rPr lang="en-GB" sz="2000" b="1" dirty="0">
              <a:solidFill>
                <a:schemeClr val="bg1"/>
              </a:solidFill>
              <a:latin typeface="Gill Sans MT" panose="020B0502020104020203" pitchFamily="34" charset="0"/>
            </a:rPr>
            <a:t>   Employers    Administering    Actuaries                    	     Authority             </a:t>
          </a:r>
        </a:p>
        <a:p>
          <a:pPr algn="l"/>
          <a:r>
            <a:rPr lang="en-GB" sz="2000" b="1" dirty="0">
              <a:solidFill>
                <a:schemeClr val="bg1"/>
              </a:solidFill>
              <a:latin typeface="Gill Sans MT" panose="020B0502020104020203" pitchFamily="34" charset="0"/>
            </a:rPr>
            <a:t>	                    Actuaries</a:t>
          </a:r>
        </a:p>
      </dgm:t>
    </dgm:pt>
    <dgm:pt modelId="{C59438A6-8E1A-4C78-AB14-81FAAC4A2D5C}" type="parTrans" cxnId="{6F358552-3168-4B98-BBFB-62EC631CC94C}">
      <dgm:prSet/>
      <dgm:spPr/>
      <dgm:t>
        <a:bodyPr/>
        <a:lstStyle/>
        <a:p>
          <a:endParaRPr lang="en-GB"/>
        </a:p>
      </dgm:t>
    </dgm:pt>
    <dgm:pt modelId="{191AE253-6C06-4F3B-9B0A-667904BA0684}" type="sibTrans" cxnId="{6F358552-3168-4B98-BBFB-62EC631CC94C}">
      <dgm:prSet/>
      <dgm:spPr/>
      <dgm:t>
        <a:bodyPr/>
        <a:lstStyle/>
        <a:p>
          <a:endParaRPr lang="en-GB"/>
        </a:p>
      </dgm:t>
    </dgm:pt>
    <dgm:pt modelId="{47356317-E406-43E8-A016-1263D42948DE}" type="pres">
      <dgm:prSet presAssocID="{B111BDA8-FC32-4D58-8D72-087B0CEBD3F4}" presName="Name0" presStyleCnt="0">
        <dgm:presLayoutVars>
          <dgm:dir/>
          <dgm:animLvl val="lvl"/>
          <dgm:resizeHandles val="exact"/>
        </dgm:presLayoutVars>
      </dgm:prSet>
      <dgm:spPr/>
    </dgm:pt>
    <dgm:pt modelId="{89C289E6-6B4A-4739-816D-84DC53CABD40}" type="pres">
      <dgm:prSet presAssocID="{BF6DC04C-9ED5-4658-96A8-D42C24BDC610}" presName="Name8" presStyleCnt="0"/>
      <dgm:spPr/>
    </dgm:pt>
    <dgm:pt modelId="{851326C1-E2E4-4DB6-8C5F-0B8731966931}" type="pres">
      <dgm:prSet presAssocID="{BF6DC04C-9ED5-4658-96A8-D42C24BDC610}" presName="level" presStyleLbl="node1" presStyleIdx="0" presStyleCnt="3">
        <dgm:presLayoutVars>
          <dgm:chMax val="1"/>
          <dgm:bulletEnabled val="1"/>
        </dgm:presLayoutVars>
      </dgm:prSet>
      <dgm:spPr/>
    </dgm:pt>
    <dgm:pt modelId="{0326A3F2-98B8-4297-9A48-50F03AF929D8}" type="pres">
      <dgm:prSet presAssocID="{BF6DC04C-9ED5-4658-96A8-D42C24BDC610}" presName="levelTx" presStyleLbl="revTx" presStyleIdx="0" presStyleCnt="0">
        <dgm:presLayoutVars>
          <dgm:chMax val="1"/>
          <dgm:bulletEnabled val="1"/>
        </dgm:presLayoutVars>
      </dgm:prSet>
      <dgm:spPr/>
    </dgm:pt>
    <dgm:pt modelId="{037E80FF-6B19-46D7-8979-4DFF2E431072}" type="pres">
      <dgm:prSet presAssocID="{C5256E9F-07C0-43B3-9E16-CF2DAE78DC8E}" presName="Name8" presStyleCnt="0"/>
      <dgm:spPr/>
    </dgm:pt>
    <dgm:pt modelId="{C60BD7F6-09C9-4A2C-AAC4-6CFB3A644227}" type="pres">
      <dgm:prSet presAssocID="{C5256E9F-07C0-43B3-9E16-CF2DAE78DC8E}" presName="level" presStyleLbl="node1" presStyleIdx="1" presStyleCnt="3">
        <dgm:presLayoutVars>
          <dgm:chMax val="1"/>
          <dgm:bulletEnabled val="1"/>
        </dgm:presLayoutVars>
      </dgm:prSet>
      <dgm:spPr/>
    </dgm:pt>
    <dgm:pt modelId="{199F2E71-11B1-48EA-81F7-24F6E30DEE56}" type="pres">
      <dgm:prSet presAssocID="{C5256E9F-07C0-43B3-9E16-CF2DAE78DC8E}" presName="levelTx" presStyleLbl="revTx" presStyleIdx="0" presStyleCnt="0">
        <dgm:presLayoutVars>
          <dgm:chMax val="1"/>
          <dgm:bulletEnabled val="1"/>
        </dgm:presLayoutVars>
      </dgm:prSet>
      <dgm:spPr/>
    </dgm:pt>
    <dgm:pt modelId="{65C9E849-A54A-4C83-BA4A-007604853226}" type="pres">
      <dgm:prSet presAssocID="{8496232F-4C2A-4E94-B11E-BA76CF0A3495}" presName="Name8" presStyleCnt="0"/>
      <dgm:spPr/>
    </dgm:pt>
    <dgm:pt modelId="{E96827A2-E25C-46F5-9D39-432C19251C88}" type="pres">
      <dgm:prSet presAssocID="{8496232F-4C2A-4E94-B11E-BA76CF0A3495}" presName="level" presStyleLbl="node1" presStyleIdx="2" presStyleCnt="3">
        <dgm:presLayoutVars>
          <dgm:chMax val="1"/>
          <dgm:bulletEnabled val="1"/>
        </dgm:presLayoutVars>
      </dgm:prSet>
      <dgm:spPr/>
    </dgm:pt>
    <dgm:pt modelId="{131A63FC-EB8D-4A94-A9C3-EE54F17888E2}" type="pres">
      <dgm:prSet presAssocID="{8496232F-4C2A-4E94-B11E-BA76CF0A3495}" presName="levelTx" presStyleLbl="revTx" presStyleIdx="0" presStyleCnt="0">
        <dgm:presLayoutVars>
          <dgm:chMax val="1"/>
          <dgm:bulletEnabled val="1"/>
        </dgm:presLayoutVars>
      </dgm:prSet>
      <dgm:spPr/>
    </dgm:pt>
  </dgm:ptLst>
  <dgm:cxnLst>
    <dgm:cxn modelId="{F27A860C-44E0-4600-8EB1-565308F58FF5}" srcId="{B111BDA8-FC32-4D58-8D72-087B0CEBD3F4}" destId="{BF6DC04C-9ED5-4658-96A8-D42C24BDC610}" srcOrd="0" destOrd="0" parTransId="{B1D41354-1E82-4646-ABE2-BA89B5402FA1}" sibTransId="{0ED50B66-C43E-4C1C-A6B6-7ECD1C15A2E9}"/>
    <dgm:cxn modelId="{C6920E34-6078-494B-AFC6-560744DFC4CC}" type="presOf" srcId="{BF6DC04C-9ED5-4658-96A8-D42C24BDC610}" destId="{0326A3F2-98B8-4297-9A48-50F03AF929D8}" srcOrd="1" destOrd="0" presId="urn:microsoft.com/office/officeart/2005/8/layout/pyramid1"/>
    <dgm:cxn modelId="{E8A6DB5C-FF2F-41B9-81B1-BCA930B69A82}" srcId="{B111BDA8-FC32-4D58-8D72-087B0CEBD3F4}" destId="{C5256E9F-07C0-43B3-9E16-CF2DAE78DC8E}" srcOrd="1" destOrd="0" parTransId="{62425CD7-50A7-4FA6-9CD2-66DDB74990AA}" sibTransId="{7C29F53A-11D5-4FB1-929A-01C5A13D9642}"/>
    <dgm:cxn modelId="{CB794148-A14D-473C-B6C6-63AA0070DD27}" type="presOf" srcId="{C5256E9F-07C0-43B3-9E16-CF2DAE78DC8E}" destId="{199F2E71-11B1-48EA-81F7-24F6E30DEE56}" srcOrd="1" destOrd="0" presId="urn:microsoft.com/office/officeart/2005/8/layout/pyramid1"/>
    <dgm:cxn modelId="{6F358552-3168-4B98-BBFB-62EC631CC94C}" srcId="{B111BDA8-FC32-4D58-8D72-087B0CEBD3F4}" destId="{8496232F-4C2A-4E94-B11E-BA76CF0A3495}" srcOrd="2" destOrd="0" parTransId="{C59438A6-8E1A-4C78-AB14-81FAAC4A2D5C}" sibTransId="{191AE253-6C06-4F3B-9B0A-667904BA0684}"/>
    <dgm:cxn modelId="{04958D86-1FA0-492F-943F-61CCF28DE2C9}" type="presOf" srcId="{8496232F-4C2A-4E94-B11E-BA76CF0A3495}" destId="{131A63FC-EB8D-4A94-A9C3-EE54F17888E2}" srcOrd="1" destOrd="0" presId="urn:microsoft.com/office/officeart/2005/8/layout/pyramid1"/>
    <dgm:cxn modelId="{8394648A-C8D2-48A9-B8E4-5CD690714307}" type="presOf" srcId="{BF6DC04C-9ED5-4658-96A8-D42C24BDC610}" destId="{851326C1-E2E4-4DB6-8C5F-0B8731966931}" srcOrd="0" destOrd="0" presId="urn:microsoft.com/office/officeart/2005/8/layout/pyramid1"/>
    <dgm:cxn modelId="{F51F45C6-1959-4D2D-A44A-568F740B9BC4}" type="presOf" srcId="{B111BDA8-FC32-4D58-8D72-087B0CEBD3F4}" destId="{47356317-E406-43E8-A016-1263D42948DE}" srcOrd="0" destOrd="0" presId="urn:microsoft.com/office/officeart/2005/8/layout/pyramid1"/>
    <dgm:cxn modelId="{B23E9CDC-97D2-4A56-8454-1FA10930434E}" type="presOf" srcId="{C5256E9F-07C0-43B3-9E16-CF2DAE78DC8E}" destId="{C60BD7F6-09C9-4A2C-AAC4-6CFB3A644227}" srcOrd="0" destOrd="0" presId="urn:microsoft.com/office/officeart/2005/8/layout/pyramid1"/>
    <dgm:cxn modelId="{E99153F9-4F32-4471-9210-6C5B88B374FB}" type="presOf" srcId="{8496232F-4C2A-4E94-B11E-BA76CF0A3495}" destId="{E96827A2-E25C-46F5-9D39-432C19251C88}" srcOrd="0" destOrd="0" presId="urn:microsoft.com/office/officeart/2005/8/layout/pyramid1"/>
    <dgm:cxn modelId="{178595BF-3330-4D70-9875-74A1ED7A19FE}" type="presParOf" srcId="{47356317-E406-43E8-A016-1263D42948DE}" destId="{89C289E6-6B4A-4739-816D-84DC53CABD40}" srcOrd="0" destOrd="0" presId="urn:microsoft.com/office/officeart/2005/8/layout/pyramid1"/>
    <dgm:cxn modelId="{78D436FC-4201-43BB-A5DE-D96D26C261A9}" type="presParOf" srcId="{89C289E6-6B4A-4739-816D-84DC53CABD40}" destId="{851326C1-E2E4-4DB6-8C5F-0B8731966931}" srcOrd="0" destOrd="0" presId="urn:microsoft.com/office/officeart/2005/8/layout/pyramid1"/>
    <dgm:cxn modelId="{F609816D-7180-4160-B226-64A8F26F5818}" type="presParOf" srcId="{89C289E6-6B4A-4739-816D-84DC53CABD40}" destId="{0326A3F2-98B8-4297-9A48-50F03AF929D8}" srcOrd="1" destOrd="0" presId="urn:microsoft.com/office/officeart/2005/8/layout/pyramid1"/>
    <dgm:cxn modelId="{98674FDE-D755-479D-A9CE-3E8CD267B86A}" type="presParOf" srcId="{47356317-E406-43E8-A016-1263D42948DE}" destId="{037E80FF-6B19-46D7-8979-4DFF2E431072}" srcOrd="1" destOrd="0" presId="urn:microsoft.com/office/officeart/2005/8/layout/pyramid1"/>
    <dgm:cxn modelId="{C9BBB0A9-7CAE-46CA-9724-4D00406B7B2D}" type="presParOf" srcId="{037E80FF-6B19-46D7-8979-4DFF2E431072}" destId="{C60BD7F6-09C9-4A2C-AAC4-6CFB3A644227}" srcOrd="0" destOrd="0" presId="urn:microsoft.com/office/officeart/2005/8/layout/pyramid1"/>
    <dgm:cxn modelId="{986C4778-7789-4F1C-A884-F0EE7B3B58EC}" type="presParOf" srcId="{037E80FF-6B19-46D7-8979-4DFF2E431072}" destId="{199F2E71-11B1-48EA-81F7-24F6E30DEE56}" srcOrd="1" destOrd="0" presId="urn:microsoft.com/office/officeart/2005/8/layout/pyramid1"/>
    <dgm:cxn modelId="{59B78E63-7323-424D-AA70-9DA1CE216785}" type="presParOf" srcId="{47356317-E406-43E8-A016-1263D42948DE}" destId="{65C9E849-A54A-4C83-BA4A-007604853226}" srcOrd="2" destOrd="0" presId="urn:microsoft.com/office/officeart/2005/8/layout/pyramid1"/>
    <dgm:cxn modelId="{08165E34-4E14-4F02-9490-3A8A0B2A7751}" type="presParOf" srcId="{65C9E849-A54A-4C83-BA4A-007604853226}" destId="{E96827A2-E25C-46F5-9D39-432C19251C88}" srcOrd="0" destOrd="0" presId="urn:microsoft.com/office/officeart/2005/8/layout/pyramid1"/>
    <dgm:cxn modelId="{CE4434BF-9A06-4B47-ADBF-07D36D397D9B}" type="presParOf" srcId="{65C9E849-A54A-4C83-BA4A-007604853226}" destId="{131A63FC-EB8D-4A94-A9C3-EE54F17888E2}" srcOrd="1" destOrd="0" presId="urn:microsoft.com/office/officeart/2005/8/layout/pyramid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51326C1-E2E4-4DB6-8C5F-0B8731966931}">
      <dsp:nvSpPr>
        <dsp:cNvPr id="0" name=""/>
        <dsp:cNvSpPr/>
      </dsp:nvSpPr>
      <dsp:spPr>
        <a:xfrm>
          <a:off x="2595697" y="0"/>
          <a:ext cx="2595698" cy="1690405"/>
        </a:xfrm>
        <a:prstGeom prst="trapezoid">
          <a:avLst>
            <a:gd name="adj" fmla="val 76777"/>
          </a:avLst>
        </a:prstGeom>
        <a:solidFill>
          <a:srgbClr val="28825A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3600" kern="1200" dirty="0"/>
        </a:p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3200" b="1" kern="1200" dirty="0">
              <a:solidFill>
                <a:schemeClr val="bg1"/>
              </a:solidFill>
              <a:latin typeface="Gill Sans MT" panose="020B0502020104020203" pitchFamily="34" charset="0"/>
            </a:rPr>
            <a:t>Better outcomes</a:t>
          </a:r>
        </a:p>
      </dsp:txBody>
      <dsp:txXfrm>
        <a:off x="2595697" y="0"/>
        <a:ext cx="2595698" cy="1690405"/>
      </dsp:txXfrm>
    </dsp:sp>
    <dsp:sp modelId="{C60BD7F6-09C9-4A2C-AAC4-6CFB3A644227}">
      <dsp:nvSpPr>
        <dsp:cNvPr id="0" name=""/>
        <dsp:cNvSpPr/>
      </dsp:nvSpPr>
      <dsp:spPr>
        <a:xfrm>
          <a:off x="1297848" y="1690405"/>
          <a:ext cx="5191396" cy="1690405"/>
        </a:xfrm>
        <a:prstGeom prst="trapezoid">
          <a:avLst>
            <a:gd name="adj" fmla="val 76777"/>
          </a:avLst>
        </a:prstGeom>
        <a:solidFill>
          <a:srgbClr val="28825A">
            <a:alpha val="74902"/>
          </a:srgbClr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3600" b="1" kern="1200" dirty="0">
              <a:solidFill>
                <a:schemeClr val="tx1"/>
              </a:solidFill>
            </a:rPr>
            <a:t>Informed</a:t>
          </a:r>
        </a:p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3600" b="1" kern="1200" dirty="0">
              <a:solidFill>
                <a:schemeClr val="tx1"/>
              </a:solidFill>
            </a:rPr>
            <a:t> decision making</a:t>
          </a:r>
        </a:p>
      </dsp:txBody>
      <dsp:txXfrm>
        <a:off x="2206343" y="1690405"/>
        <a:ext cx="3374407" cy="1690405"/>
      </dsp:txXfrm>
    </dsp:sp>
    <dsp:sp modelId="{E96827A2-E25C-46F5-9D39-432C19251C88}">
      <dsp:nvSpPr>
        <dsp:cNvPr id="0" name=""/>
        <dsp:cNvSpPr/>
      </dsp:nvSpPr>
      <dsp:spPr>
        <a:xfrm>
          <a:off x="0" y="3380810"/>
          <a:ext cx="7787094" cy="1690405"/>
        </a:xfrm>
        <a:prstGeom prst="trapezoid">
          <a:avLst>
            <a:gd name="adj" fmla="val 76777"/>
          </a:avLst>
        </a:prstGeom>
        <a:solidFill>
          <a:srgbClr val="28825A"/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3600" b="1" kern="1200" dirty="0">
            <a:solidFill>
              <a:schemeClr val="bg1"/>
            </a:solidFill>
            <a:latin typeface="Gill Sans MT" panose="020B0502020104020203" pitchFamily="34" charset="0"/>
          </a:endParaRPr>
        </a:p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3600" b="1" kern="1200" dirty="0">
              <a:solidFill>
                <a:schemeClr val="bg1"/>
              </a:solidFill>
              <a:latin typeface="Gill Sans MT" panose="020B0502020104020203" pitchFamily="34" charset="0"/>
            </a:rPr>
            <a:t>Data quality</a:t>
          </a:r>
        </a:p>
        <a:p>
          <a:pPr marL="0" lvl="0" indent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000" b="1" kern="1200" dirty="0">
              <a:solidFill>
                <a:schemeClr val="bg1"/>
              </a:solidFill>
              <a:latin typeface="Gill Sans MT" panose="020B0502020104020203" pitchFamily="34" charset="0"/>
            </a:rPr>
            <a:t>   Employers    Administering    Actuaries                    	     Authority             </a:t>
          </a:r>
        </a:p>
        <a:p>
          <a:pPr marL="0" lvl="0" indent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000" b="1" kern="1200" dirty="0">
              <a:solidFill>
                <a:schemeClr val="bg1"/>
              </a:solidFill>
              <a:latin typeface="Gill Sans MT" panose="020B0502020104020203" pitchFamily="34" charset="0"/>
            </a:rPr>
            <a:t>	                    Actuaries</a:t>
          </a:r>
        </a:p>
      </dsp:txBody>
      <dsp:txXfrm>
        <a:off x="1362741" y="3380810"/>
        <a:ext cx="5061611" cy="169040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yramid1">
  <dgm:title val=""/>
  <dgm:desc val=""/>
  <dgm:catLst>
    <dgm:cat type="pyramid" pri="1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pyra">
          <dgm:param type="linDir" val="fromB"/>
          <dgm:param type="txDir" val="fromT"/>
          <dgm:param type="pyraAcctPos" val="aft"/>
          <dgm:param type="pyraAcctTxMar" val="step"/>
          <dgm:param type="pyraAcctBkgdNode" val="acctBkgd"/>
          <dgm:param type="pyraAcctTxNode" val="acctTx"/>
          <dgm:param type="pyraLvlNode" val="level"/>
        </dgm:alg>
      </dgm:if>
      <dgm:else name="Name3">
        <dgm:alg type="pyra">
          <dgm:param type="linDir" val="fromB"/>
          <dgm:param type="txDir" val="fromT"/>
          <dgm:param type="pyraAcctPos" val="bef"/>
          <dgm:param type="pyraAcctTxMar" val="step"/>
          <dgm:param type="pyraAcctBkgdNode" val="acctBkgd"/>
          <dgm:param type="pyraAcctTxNode" val="acctTx"/>
          <dgm:param type="pyraLvlNode" val="level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ptType="all node" func="maxDepth" op="gte" val="2">
        <dgm:constrLst>
          <dgm:constr type="primFontSz" for="des" forName="levelTx" op="equ"/>
          <dgm:constr type="secFontSz" for="des" forName="acctTx" op="equ"/>
          <dgm:constr type="pyraAcctRatio" val="0.32"/>
        </dgm:constrLst>
      </dgm:if>
      <dgm:else name="Name6">
        <dgm:constrLst>
          <dgm:constr type="primFontSz" for="des" forName="levelTx" op="equ"/>
          <dgm:constr type="secFontSz" for="des" forName="acctTx" op="equ"/>
          <dgm:constr type="pyraAcctRatio"/>
        </dgm:constrLst>
      </dgm:else>
    </dgm:choose>
    <dgm:ruleLst/>
    <dgm:forEach name="Name7" axis="ch" ptType="node">
      <dgm:layoutNode name="Name8">
        <dgm:alg type="composite">
          <dgm:param type="horzAlign" val="none"/>
        </dgm:alg>
        <dgm:shape xmlns:r="http://schemas.openxmlformats.org/officeDocument/2006/relationships" r:blip="">
          <dgm:adjLst/>
        </dgm:shape>
        <dgm:presOf/>
        <dgm:choose name="Name9">
          <dgm:if name="Name10" axis="self" ptType="node" func="pos" op="equ" val="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/>
              <dgm:constr type="h" for="ch" forName="levelTx" refType="h" refFor="ch" refForName="level"/>
            </dgm:constrLst>
          </dgm:if>
          <dgm:else name="Name1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 fact="0.65"/>
              <dgm:constr type="h" for="ch" forName="levelTx" refType="h" refFor="ch" refForName="level"/>
            </dgm:constrLst>
          </dgm:else>
        </dgm:choose>
        <dgm:ruleLst/>
        <dgm:choose name="Name12">
          <dgm:if name="Name13" axis="ch" ptType="node" func="cnt" op="gte" val="1">
            <dgm:layoutNode name="acctBkgd" styleLbl="alignAcc1">
              <dgm:alg type="sp"/>
              <dgm:shape xmlns:r="http://schemas.openxmlformats.org/officeDocument/2006/relationships" type="nonIsoscelesTrapezoid" r:blip="">
                <dgm:adjLst/>
              </dgm:shape>
              <dgm:presOf axis="des" ptType="node"/>
              <dgm:constrLst/>
              <dgm:ruleLst/>
            </dgm:layoutNode>
            <dgm:layoutNode name="acctTx" styleLbl="alignAcc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nonIsoscelesTrapezoid" r:blip="" hideGeom="1">
                <dgm:adjLst/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3"/>
                <dgm:constr type="bMarg" refType="secFontSz" fact="0.3"/>
                <dgm:constr type="lMarg" refType="secFontSz" fact="0.3"/>
                <dgm:constr type="rMarg" refType="secFontSz" fact="0.3"/>
              </dgm:constrLst>
              <dgm:ruleLst>
                <dgm:rule type="secFontSz" val="5" fact="NaN" max="NaN"/>
              </dgm:ruleLst>
            </dgm:layoutNode>
          </dgm:if>
          <dgm:else name="Name14"/>
        </dgm:choose>
        <dgm:layoutNode name="level">
          <dgm:varLst>
            <dgm:chMax val="1"/>
            <dgm:bulletEnabled val="1"/>
          </dgm:varLst>
          <dgm:alg type="sp"/>
          <dgm:shape xmlns:r="http://schemas.openxmlformats.org/officeDocument/2006/relationships" type="trapezoid" r:blip="">
            <dgm:adjLst/>
          </dgm:shape>
          <dgm:presOf axis="self"/>
          <dgm:constrLst>
            <dgm:constr type="h" val="500"/>
            <dgm:constr type="w" val="1"/>
          </dgm:constrLst>
          <dgm:ruleLst/>
        </dgm:layoutNode>
        <dgm:layoutNode name="levelTx" styleLbl="revTx">
          <dgm:varLst>
            <dgm:chMax val="1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hyperlink" Target="mailto:employer.engagement@eastsussex.gov.uk" TargetMode="External"/><Relationship Id="rId2" Type="http://schemas.openxmlformats.org/officeDocument/2006/relationships/hyperlink" Target="mailto:pensions@eastsussex.gov.uk" TargetMode="External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1.png"/><Relationship Id="rId4" Type="http://schemas.openxmlformats.org/officeDocument/2006/relationships/hyperlink" Target="mailto:pensionfundinvestment@eastsussex.gov.uk" TargetMode="Externa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rgbClr val="28825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2F0667-D3E1-43A0-894F-F57B14290D2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>
            <a:normAutofit/>
          </a:bodyPr>
          <a:lstStyle>
            <a:lvl1pPr algn="ctr">
              <a:defRPr sz="5400">
                <a:solidFill>
                  <a:schemeClr val="bg1"/>
                </a:solidFill>
                <a:latin typeface="Gill Sans MT" panose="020B0502020104020203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8E4279E-20A8-4428-837D-FFC72308753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  <a:latin typeface="Gill Sans MT" panose="020B0502020104020203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pic>
        <p:nvPicPr>
          <p:cNvPr id="8" name="Picture 7" descr="Text&#10;&#10;Description automatically generated with medium confidence">
            <a:extLst>
              <a:ext uri="{FF2B5EF4-FFF2-40B4-BE49-F238E27FC236}">
                <a16:creationId xmlns:a16="http://schemas.microsoft.com/office/drawing/2014/main" id="{BE069A8A-791C-421F-93CE-5EE50ED97DE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0001" y="270000"/>
            <a:ext cx="4003861" cy="9582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79433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529EA3-D9F9-49DB-9F6E-21E3F0C264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81A61F0-04A8-487B-AB10-E05DEBEA64E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EBD042-8ECB-498A-B8BE-734FDA0BAE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AFA2AB-558C-4D0E-A555-5FCCAA82F767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366620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E720F7D-4316-4724-9847-21075E3C01D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3D9A0A4-64C6-45EC-9838-175D40D7F38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12F328-13F4-4669-A314-1F5679F1F7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AFA2AB-558C-4D0E-A555-5FCCAA82F767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6114916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losing slide">
    <p:bg>
      <p:bgPr>
        <a:solidFill>
          <a:srgbClr val="28825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2F0667-D3E1-43A0-894F-F57B14290D2E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1122363"/>
            <a:ext cx="9144000" cy="2387600"/>
          </a:xfrm>
        </p:spPr>
        <p:txBody>
          <a:bodyPr anchor="b">
            <a:normAutofit/>
          </a:bodyPr>
          <a:lstStyle>
            <a:lvl1pPr algn="ctr">
              <a:defRPr sz="5400">
                <a:solidFill>
                  <a:schemeClr val="bg1"/>
                </a:solidFill>
                <a:latin typeface="Gill Sans MT" panose="020B0502020104020203" pitchFamily="34" charset="0"/>
              </a:defRPr>
            </a:lvl1pPr>
          </a:lstStyle>
          <a:p>
            <a:r>
              <a:rPr lang="en-GB" dirty="0"/>
              <a:t>www.eastsussexpensionfund.org</a:t>
            </a:r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8E4279E-20A8-4428-837D-FFC72308753F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  <a:latin typeface="Gill Sans MT" panose="020B0502020104020203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 dirty="0"/>
              <a:t>Administration and general enquiries: </a:t>
            </a:r>
            <a:r>
              <a:rPr lang="en-GB" b="0" i="0" u="sng" dirty="0">
                <a:effectLst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pensions@eastsussex.gov.uk</a:t>
            </a:r>
            <a:endParaRPr lang="en-GB" b="0" i="0" u="sng" dirty="0">
              <a:effectLst/>
            </a:endParaRPr>
          </a:p>
          <a:p>
            <a:r>
              <a:rPr lang="en-GB" b="0" i="0" dirty="0">
                <a:effectLst/>
              </a:rPr>
              <a:t>Employer engagement </a:t>
            </a:r>
            <a:r>
              <a:rPr lang="en-GB" dirty="0"/>
              <a:t>team: </a:t>
            </a:r>
            <a:r>
              <a:rPr lang="en-GB" b="0" i="0" u="sng" dirty="0">
                <a:effectLst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employer.engagement@eastsussex.gov.uk</a:t>
            </a:r>
            <a:endParaRPr lang="en-GB" b="0" i="0" u="sng" dirty="0">
              <a:effectLst/>
            </a:endParaRPr>
          </a:p>
          <a:p>
            <a:r>
              <a:rPr lang="en-GB" dirty="0"/>
              <a:t>Investment enquiries: </a:t>
            </a:r>
            <a:r>
              <a:rPr lang="en-GB" b="0" i="0" u="sng" dirty="0">
                <a:effectLst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pensionfundinvestments@eastsussex.gov.uk</a:t>
            </a:r>
            <a:endParaRPr lang="en-GB" b="0" i="0" dirty="0">
              <a:effectLst/>
            </a:endParaRPr>
          </a:p>
          <a:p>
            <a:r>
              <a:rPr lang="en-US" dirty="0"/>
              <a:t>Click to edit Master subtitle style</a:t>
            </a:r>
            <a:endParaRPr lang="en-GB" dirty="0"/>
          </a:p>
        </p:txBody>
      </p:sp>
      <p:pic>
        <p:nvPicPr>
          <p:cNvPr id="8" name="Picture 7" descr="Text&#10;&#10;Description automatically generated with medium confidence">
            <a:extLst>
              <a:ext uri="{FF2B5EF4-FFF2-40B4-BE49-F238E27FC236}">
                <a16:creationId xmlns:a16="http://schemas.microsoft.com/office/drawing/2014/main" id="{BE069A8A-791C-421F-93CE-5EE50ED97DEF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0001" y="270000"/>
            <a:ext cx="4003861" cy="9582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00479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03D1F2-B244-4EA6-A8D3-EE3488FAF1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94715"/>
          </a:xfrm>
          <a:noFill/>
          <a:ln w="31750">
            <a:noFill/>
          </a:ln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F59C43-5D85-4E03-9FA2-6C709D2FAF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39545"/>
            <a:ext cx="10515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A18866-F643-4D0B-9998-DDCA918269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286750" y="6356351"/>
            <a:ext cx="3067050" cy="313356"/>
          </a:xfrm>
        </p:spPr>
        <p:txBody>
          <a:bodyPr/>
          <a:lstStyle/>
          <a:p>
            <a:endParaRPr lang="en-GB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527B247E-C600-4943-AAF6-D0FEC7D34CE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356351"/>
            <a:ext cx="2371852" cy="2736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05761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ADEDAE-9CDF-415E-BCA8-4C68CB5E00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028A626-42FD-45DB-8AC7-853786143A3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2938E79-4F02-40D1-B9E4-2916FD6646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AFA2AB-558C-4D0E-A555-5FCCAA82F767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926539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B50CA5-E6CA-4FC6-A2B3-2BFD78E0F9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DE78AA-D0AB-45AA-959E-9E25AD7D2AC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09C5E23-7648-44C2-90D1-1B30E44E96A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51D60BC-02F8-49FE-B848-510F12876C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AFA2AB-558C-4D0E-A555-5FCCAA82F767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789027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19869F-4F6D-45FA-B08A-8E174B74A5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2BFD341-E9E2-4F08-93AF-E4A70CE9277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DD7F3AD-1793-4651-89FD-7DAA6AF415E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DE90D78-8116-41E0-A749-D47EE078ADE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199A417-6247-4D20-8F76-248174D03DE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3B5068D-F17E-43D0-A2F8-A0BDCFEB78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AFA2AB-558C-4D0E-A555-5FCCAA82F767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978928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5707EB-D4FE-4F3C-9F38-A34F647E9E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844191B-EFFB-450F-96CB-667FEC59C4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AFA2AB-558C-4D0E-A555-5FCCAA82F767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482097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BD2903F-8054-4F3D-969A-DAB807D585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AFA2AB-558C-4D0E-A555-5FCCAA82F767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884669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91E9EA-1CCB-4FBF-9B07-75C1F1F9F7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080366-98B8-44C5-832A-9CEF40C9BD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B576985-6087-481E-9781-E57D1C7200A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42EAC40-CC6A-41E0-AE8A-3375848DA9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AFA2AB-558C-4D0E-A555-5FCCAA82F767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19803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3FC7F5-C077-4917-B5D6-9D9B229966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71FE833-FFEF-445A-A0C3-D9EF13A8955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4A90BFD-D9FC-4321-9FBD-A22C11ABDFA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BBE5E70-ED95-4A15-89B5-8FF87CB1F7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AFA2AB-558C-4D0E-A555-5FCCAA82F767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372824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C75EC18-933A-48D4-90ED-880DF5FD9A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48CAB36-86CA-4BA9-B55C-5F71BC588C3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E1BFC4-F811-409D-830B-C6310821BB1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28825A"/>
                </a:solidFill>
              </a:defRPr>
            </a:lvl1pPr>
          </a:lstStyle>
          <a:p>
            <a:fld id="{A6AFA2AB-558C-4D0E-A555-5FCCAA82F767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693889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28825A"/>
          </a:solidFill>
          <a:latin typeface="Gill Sans MT" panose="020B0502020104020203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>
              <a:lumMod val="75000"/>
              <a:lumOff val="25000"/>
            </a:schemeClr>
          </a:solidFill>
          <a:latin typeface="Gill Sans MT" panose="020B0502020104020203" pitchFamily="34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>
              <a:lumMod val="75000"/>
              <a:lumOff val="25000"/>
            </a:schemeClr>
          </a:solidFill>
          <a:latin typeface="Gill Sans MT" panose="020B0502020104020203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>
              <a:lumMod val="75000"/>
              <a:lumOff val="25000"/>
            </a:schemeClr>
          </a:solidFill>
          <a:latin typeface="Gill Sans MT" panose="020B0502020104020203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>
              <a:lumMod val="75000"/>
              <a:lumOff val="25000"/>
            </a:schemeClr>
          </a:solidFill>
          <a:latin typeface="Gill Sans MT" panose="020B0502020104020203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>
              <a:lumMod val="75000"/>
              <a:lumOff val="25000"/>
            </a:schemeClr>
          </a:solidFill>
          <a:latin typeface="Gill Sans MT" panose="020B0502020104020203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0F4B8A-3F2F-42C2-8F00-D968B6C3192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Pension Board update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8AB4622-559C-45B9-855D-22080B99692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821113"/>
            <a:ext cx="9144000" cy="1655762"/>
          </a:xfrm>
        </p:spPr>
        <p:txBody>
          <a:bodyPr>
            <a:normAutofit/>
          </a:bodyPr>
          <a:lstStyle/>
          <a:p>
            <a:r>
              <a:rPr lang="en-GB" sz="3200" dirty="0"/>
              <a:t>Ray Martin </a:t>
            </a:r>
          </a:p>
          <a:p>
            <a:r>
              <a:rPr lang="en-US" sz="3200" dirty="0">
                <a:solidFill>
                  <a:schemeClr val="bg1"/>
                </a:solidFill>
              </a:rPr>
              <a:t>Chair of Pension Board</a:t>
            </a:r>
            <a:endParaRPr lang="en-GB" sz="32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80A3809-AD0D-8315-338F-EEADF5A993D8}"/>
              </a:ext>
            </a:extLst>
          </p:cNvPr>
          <p:cNvSpPr txBox="1"/>
          <p:nvPr/>
        </p:nvSpPr>
        <p:spPr>
          <a:xfrm>
            <a:off x="8664725" y="146425"/>
            <a:ext cx="352727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>
                <a:solidFill>
                  <a:schemeClr val="bg1"/>
                </a:solidFill>
                <a:latin typeface="Gill Sans MT" panose="020B0502020104020203" pitchFamily="34" charset="0"/>
              </a:rPr>
              <a:t>Employer Forum 2022</a:t>
            </a:r>
          </a:p>
        </p:txBody>
      </p:sp>
    </p:spTree>
    <p:extLst>
      <p:ext uri="{BB962C8B-B14F-4D97-AF65-F5344CB8AC3E}">
        <p14:creationId xmlns:p14="http://schemas.microsoft.com/office/powerpoint/2010/main" val="15263130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0954B8-2163-4337-8EFE-A577DF724345}"/>
              </a:ext>
            </a:extLst>
          </p:cNvPr>
          <p:cNvSpPr>
            <a:spLocks noGrp="1"/>
          </p:cNvSpPr>
          <p:nvPr>
            <p:ph type="title"/>
          </p:nvPr>
        </p:nvSpPr>
        <p:spPr>
          <a:ln>
            <a:noFill/>
          </a:ln>
        </p:spPr>
        <p:txBody>
          <a:bodyPr>
            <a:normAutofit/>
          </a:bodyPr>
          <a:lstStyle/>
          <a:p>
            <a:r>
              <a:rPr lang="en-GB" sz="3600" b="1" dirty="0"/>
              <a:t>Role of the Pensions Board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2E50C6-3006-4BBB-A9CA-3031534A68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12240"/>
            <a:ext cx="5105400" cy="4351338"/>
          </a:xfrm>
        </p:spPr>
        <p:txBody>
          <a:bodyPr>
            <a:normAutofit/>
          </a:bodyPr>
          <a:lstStyle/>
          <a:p>
            <a:r>
              <a:rPr lang="en-GB" sz="2400" dirty="0">
                <a:solidFill>
                  <a:srgbClr val="000000"/>
                </a:solidFill>
              </a:rPr>
              <a:t>To assist the scheme manager to comply with the scheme regulations and other legislation relating to the governance and administration of the scheme and any requirements imposed by the regulator. </a:t>
            </a:r>
          </a:p>
          <a:p>
            <a:endParaRPr lang="en-GB" sz="2400" dirty="0">
              <a:solidFill>
                <a:srgbClr val="000000"/>
              </a:solidFill>
            </a:endParaRPr>
          </a:p>
          <a:p>
            <a:r>
              <a:rPr lang="en-GB" sz="2400" dirty="0">
                <a:solidFill>
                  <a:srgbClr val="000000"/>
                </a:solidFill>
              </a:rPr>
              <a:t>To report any material breaches of scheme regulations or legislation to the regulator (including those breaches made by employers)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BA4F125-6E5C-1BE0-A1C3-C29AB0AB6FAA}"/>
              </a:ext>
            </a:extLst>
          </p:cNvPr>
          <p:cNvSpPr txBox="1"/>
          <p:nvPr/>
        </p:nvSpPr>
        <p:spPr>
          <a:xfrm>
            <a:off x="8587562" y="134292"/>
            <a:ext cx="360443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>
                <a:latin typeface="Gill Sans MT" panose="020B0502020104020203" pitchFamily="34" charset="0"/>
              </a:rPr>
              <a:t>Employer Forum 2022</a:t>
            </a:r>
          </a:p>
        </p:txBody>
      </p:sp>
      <p:pic>
        <p:nvPicPr>
          <p:cNvPr id="8" name="Picture 7" descr="A picture containing indoor, table&#10;&#10;Description automatically generated">
            <a:extLst>
              <a:ext uri="{FF2B5EF4-FFF2-40B4-BE49-F238E27FC236}">
                <a16:creationId xmlns:a16="http://schemas.microsoft.com/office/drawing/2014/main" id="{940CC3E4-9927-A165-63E5-AD1B5F0DA3D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34482" y="1786890"/>
            <a:ext cx="4926330" cy="3284220"/>
          </a:xfrm>
          <a:prstGeom prst="rect">
            <a:avLst/>
          </a:prstGeom>
          <a:ln w="25400">
            <a:solidFill>
              <a:srgbClr val="28825A"/>
            </a:solidFill>
          </a:ln>
        </p:spPr>
      </p:pic>
    </p:spTree>
    <p:extLst>
      <p:ext uri="{BB962C8B-B14F-4D97-AF65-F5344CB8AC3E}">
        <p14:creationId xmlns:p14="http://schemas.microsoft.com/office/powerpoint/2010/main" val="30474178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0954B8-2163-4337-8EFE-A577DF7243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60350"/>
            <a:ext cx="10515600" cy="894715"/>
          </a:xfrm>
        </p:spPr>
        <p:txBody>
          <a:bodyPr>
            <a:normAutofit/>
          </a:bodyPr>
          <a:lstStyle/>
          <a:p>
            <a:r>
              <a:rPr lang="en-GB" sz="3600" b="1" dirty="0"/>
              <a:t>Focus of the Board in 2022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2E50C6-3006-4BBB-A9CA-3031534A68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55065"/>
            <a:ext cx="10896600" cy="5236210"/>
          </a:xfrm>
        </p:spPr>
        <p:txBody>
          <a:bodyPr>
            <a:normAutofit fontScale="55000" lnSpcReduction="20000"/>
          </a:bodyPr>
          <a:lstStyle/>
          <a:p>
            <a:r>
              <a:rPr lang="en-GB" sz="4000" dirty="0">
                <a:solidFill>
                  <a:srgbClr val="000000"/>
                </a:solidFill>
              </a:rPr>
              <a:t>To provide input from the perspective of members and employers into administration and governance matters of the Pension Fund</a:t>
            </a:r>
          </a:p>
          <a:p>
            <a:endParaRPr lang="en-GB" sz="4000" dirty="0">
              <a:solidFill>
                <a:srgbClr val="000000"/>
              </a:solidFill>
            </a:endParaRPr>
          </a:p>
          <a:p>
            <a:r>
              <a:rPr lang="en-GB" sz="4000" dirty="0">
                <a:solidFill>
                  <a:srgbClr val="000000"/>
                </a:solidFill>
              </a:rPr>
              <a:t>To help drive the improvement in communications between the Scheme Manager, the Pensions Administration Team (PAT) and Participating Employers. </a:t>
            </a:r>
          </a:p>
          <a:p>
            <a:pPr marL="0" indent="0">
              <a:buNone/>
            </a:pPr>
            <a:endParaRPr lang="en-GB" sz="4000" dirty="0">
              <a:solidFill>
                <a:srgbClr val="000000"/>
              </a:solidFill>
            </a:endParaRPr>
          </a:p>
          <a:p>
            <a:r>
              <a:rPr lang="en-GB" sz="4000" dirty="0">
                <a:solidFill>
                  <a:srgbClr val="000000"/>
                </a:solidFill>
              </a:rPr>
              <a:t>To continue to improve data quality of members records held to ensure effective administration of Pensions and high reliability of records. To support the implementation of i-Connect to enable provision of </a:t>
            </a:r>
            <a:r>
              <a:rPr lang="en-GB" sz="4000" u="sng" dirty="0">
                <a:solidFill>
                  <a:srgbClr val="000000"/>
                </a:solidFill>
              </a:rPr>
              <a:t>monthly data </a:t>
            </a:r>
            <a:r>
              <a:rPr lang="en-GB" sz="4000" dirty="0">
                <a:solidFill>
                  <a:srgbClr val="000000"/>
                </a:solidFill>
              </a:rPr>
              <a:t>by employers.</a:t>
            </a:r>
          </a:p>
          <a:p>
            <a:endParaRPr lang="en-GB" sz="4000" dirty="0">
              <a:solidFill>
                <a:srgbClr val="000000"/>
              </a:solidFill>
            </a:endParaRPr>
          </a:p>
          <a:p>
            <a:r>
              <a:rPr lang="en-GB" sz="4000" dirty="0">
                <a:solidFill>
                  <a:srgbClr val="000000"/>
                </a:solidFill>
              </a:rPr>
              <a:t>To help drive the improvement in communications between the PAT and scheme members </a:t>
            </a:r>
          </a:p>
          <a:p>
            <a:pPr marL="0" indent="0">
              <a:buNone/>
            </a:pPr>
            <a:endParaRPr lang="en-GB" sz="4000" dirty="0">
              <a:solidFill>
                <a:srgbClr val="000000"/>
              </a:solidFill>
            </a:endParaRPr>
          </a:p>
          <a:p>
            <a:r>
              <a:rPr lang="en-GB" sz="4000" dirty="0">
                <a:solidFill>
                  <a:srgbClr val="000000"/>
                </a:solidFill>
              </a:rPr>
              <a:t>To work with Officers to provide regular employer communications</a:t>
            </a:r>
          </a:p>
          <a:p>
            <a:endParaRPr lang="en-GB" sz="4000" dirty="0">
              <a:solidFill>
                <a:srgbClr val="000000"/>
              </a:solidFill>
            </a:endParaRPr>
          </a:p>
          <a:p>
            <a:r>
              <a:rPr lang="en-GB" sz="4000" dirty="0">
                <a:solidFill>
                  <a:srgbClr val="000000"/>
                </a:solidFill>
              </a:rPr>
              <a:t>To ensure all Members receive their annual benefit statements within Statutory requirements. </a:t>
            </a:r>
          </a:p>
          <a:p>
            <a:pPr marL="0" indent="0">
              <a:buNone/>
            </a:pPr>
            <a:endParaRPr lang="en-GB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05C6B19-7A64-DF3B-207A-07E9E8F61040}"/>
              </a:ext>
            </a:extLst>
          </p:cNvPr>
          <p:cNvSpPr txBox="1"/>
          <p:nvPr/>
        </p:nvSpPr>
        <p:spPr>
          <a:xfrm>
            <a:off x="8587562" y="134292"/>
            <a:ext cx="360443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>
                <a:latin typeface="Gill Sans MT" panose="020B0502020104020203" pitchFamily="34" charset="0"/>
              </a:rPr>
              <a:t>Employer Forum 2022</a:t>
            </a:r>
          </a:p>
        </p:txBody>
      </p:sp>
    </p:spTree>
    <p:extLst>
      <p:ext uri="{BB962C8B-B14F-4D97-AF65-F5344CB8AC3E}">
        <p14:creationId xmlns:p14="http://schemas.microsoft.com/office/powerpoint/2010/main" val="5549853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0954B8-2163-4337-8EFE-A577DF7243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4839"/>
            <a:ext cx="10515600" cy="894715"/>
          </a:xfrm>
        </p:spPr>
        <p:txBody>
          <a:bodyPr>
            <a:normAutofit/>
          </a:bodyPr>
          <a:lstStyle/>
          <a:p>
            <a:r>
              <a:rPr lang="en-GB" sz="3600" b="1" dirty="0"/>
              <a:t>Importance of accurate data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B99A047-02D9-F101-1CD9-D5B09A248335}"/>
              </a:ext>
            </a:extLst>
          </p:cNvPr>
          <p:cNvSpPr txBox="1"/>
          <p:nvPr/>
        </p:nvSpPr>
        <p:spPr>
          <a:xfrm>
            <a:off x="8768537" y="44440"/>
            <a:ext cx="360443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>
                <a:latin typeface="Gill Sans MT" panose="020B0502020104020203" pitchFamily="34" charset="0"/>
              </a:rPr>
              <a:t>Employer Forum 2022</a:t>
            </a:r>
          </a:p>
        </p:txBody>
      </p:sp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DC88CC01-0870-0C6F-F0FA-C2D7AA7C80E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613635407"/>
              </p:ext>
            </p:extLst>
          </p:nvPr>
        </p:nvGraphicFramePr>
        <p:xfrm>
          <a:off x="2442756" y="1067117"/>
          <a:ext cx="7787094" cy="507121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0" name="TextBox 9">
            <a:extLst>
              <a:ext uri="{FF2B5EF4-FFF2-40B4-BE49-F238E27FC236}">
                <a16:creationId xmlns:a16="http://schemas.microsoft.com/office/drawing/2014/main" id="{EBD98BDA-7118-6832-D53F-E6E9365AFA99}"/>
              </a:ext>
            </a:extLst>
          </p:cNvPr>
          <p:cNvSpPr txBox="1"/>
          <p:nvPr/>
        </p:nvSpPr>
        <p:spPr>
          <a:xfrm>
            <a:off x="1276350" y="1231324"/>
            <a:ext cx="259080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b="1" dirty="0">
                <a:solidFill>
                  <a:schemeClr val="bg1"/>
                </a:solidFill>
                <a:highlight>
                  <a:srgbClr val="28825A"/>
                </a:highlight>
                <a:latin typeface="Gill Sans MT" panose="020B0502020104020203" pitchFamily="34" charset="0"/>
              </a:rPr>
              <a:t>Employers</a:t>
            </a:r>
          </a:p>
          <a:p>
            <a:pPr algn="ctr"/>
            <a:endParaRPr lang="en-GB" sz="2800" dirty="0">
              <a:latin typeface="Gill Sans MT" panose="020B0502020104020203" pitchFamily="34" charset="0"/>
            </a:endParaRPr>
          </a:p>
          <a:p>
            <a:pPr algn="ctr"/>
            <a:r>
              <a:rPr lang="en-GB" sz="2800" dirty="0">
                <a:latin typeface="Gill Sans MT" panose="020B0502020104020203" pitchFamily="34" charset="0"/>
              </a:rPr>
              <a:t>Accurate contributions rates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F70930BA-3510-43CE-509F-506378C0B65E}"/>
              </a:ext>
            </a:extLst>
          </p:cNvPr>
          <p:cNvSpPr txBox="1"/>
          <p:nvPr/>
        </p:nvSpPr>
        <p:spPr>
          <a:xfrm>
            <a:off x="8910637" y="1202242"/>
            <a:ext cx="259080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b="1" dirty="0">
                <a:solidFill>
                  <a:schemeClr val="bg1"/>
                </a:solidFill>
                <a:highlight>
                  <a:srgbClr val="28825A"/>
                </a:highlight>
                <a:latin typeface="Gill Sans MT" panose="020B0502020104020203" pitchFamily="34" charset="0"/>
              </a:rPr>
              <a:t>Members</a:t>
            </a:r>
          </a:p>
          <a:p>
            <a:pPr algn="ctr"/>
            <a:endParaRPr lang="en-GB" sz="2800" dirty="0">
              <a:latin typeface="Gill Sans MT" panose="020B0502020104020203" pitchFamily="34" charset="0"/>
            </a:endParaRPr>
          </a:p>
          <a:p>
            <a:pPr algn="ctr"/>
            <a:r>
              <a:rPr lang="en-GB" sz="2800" dirty="0">
                <a:latin typeface="Gill Sans MT" panose="020B0502020104020203" pitchFamily="34" charset="0"/>
              </a:rPr>
              <a:t>Accurate benefit estimates and calculations</a:t>
            </a:r>
          </a:p>
        </p:txBody>
      </p:sp>
    </p:spTree>
    <p:extLst>
      <p:ext uri="{BB962C8B-B14F-4D97-AF65-F5344CB8AC3E}">
        <p14:creationId xmlns:p14="http://schemas.microsoft.com/office/powerpoint/2010/main" val="41109547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0954B8-2163-4337-8EFE-A577DF7243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80782"/>
            <a:ext cx="10515600" cy="894715"/>
          </a:xfrm>
        </p:spPr>
        <p:txBody>
          <a:bodyPr>
            <a:normAutofit/>
          </a:bodyPr>
          <a:lstStyle/>
          <a:p>
            <a:r>
              <a:rPr lang="en-GB" sz="3600" b="1" dirty="0"/>
              <a:t>i-Connect employer onboarding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2E50C6-3006-4BBB-A9CA-3031534A68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39545"/>
            <a:ext cx="3314700" cy="4389755"/>
          </a:xfrm>
        </p:spPr>
        <p:txBody>
          <a:bodyPr>
            <a:normAutofit/>
          </a:bodyPr>
          <a:lstStyle/>
          <a:p>
            <a:r>
              <a:rPr lang="en-GB" sz="2400" dirty="0"/>
              <a:t>90 employers onboarded now. </a:t>
            </a:r>
          </a:p>
          <a:p>
            <a:r>
              <a:rPr lang="en-GB" sz="2400" dirty="0"/>
              <a:t>Hopeful all employers onboarded by March 2023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B99A047-02D9-F101-1CD9-D5B09A248335}"/>
              </a:ext>
            </a:extLst>
          </p:cNvPr>
          <p:cNvSpPr txBox="1"/>
          <p:nvPr/>
        </p:nvSpPr>
        <p:spPr>
          <a:xfrm>
            <a:off x="8806637" y="86667"/>
            <a:ext cx="360443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>
                <a:latin typeface="Gill Sans MT" panose="020B0502020104020203" pitchFamily="34" charset="0"/>
              </a:rPr>
              <a:t>Employer Forum 2022</a:t>
            </a:r>
          </a:p>
        </p:txBody>
      </p:sp>
      <p:graphicFrame>
        <p:nvGraphicFramePr>
          <p:cNvPr id="7" name="Chart 6">
            <a:extLst>
              <a:ext uri="{FF2B5EF4-FFF2-40B4-BE49-F238E27FC236}">
                <a16:creationId xmlns:a16="http://schemas.microsoft.com/office/drawing/2014/main" id="{C3411D9A-DC61-00B5-D4A2-2D4BBCD5F5E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233464243"/>
              </p:ext>
            </p:extLst>
          </p:nvPr>
        </p:nvGraphicFramePr>
        <p:xfrm>
          <a:off x="4064001" y="1362075"/>
          <a:ext cx="7575550" cy="50387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9703506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0954B8-2163-4337-8EFE-A577DF7243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60350"/>
            <a:ext cx="10515600" cy="894715"/>
          </a:xfrm>
        </p:spPr>
        <p:txBody>
          <a:bodyPr>
            <a:normAutofit/>
          </a:bodyPr>
          <a:lstStyle/>
          <a:p>
            <a:r>
              <a:rPr lang="en-GB" sz="3600" b="1" dirty="0"/>
              <a:t>2022 Annual Benefit Statements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05C6B19-7A64-DF3B-207A-07E9E8F61040}"/>
              </a:ext>
            </a:extLst>
          </p:cNvPr>
          <p:cNvSpPr txBox="1"/>
          <p:nvPr/>
        </p:nvSpPr>
        <p:spPr>
          <a:xfrm>
            <a:off x="8587562" y="134292"/>
            <a:ext cx="360443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>
                <a:latin typeface="Gill Sans MT" panose="020B0502020104020203" pitchFamily="34" charset="0"/>
              </a:rPr>
              <a:t>Employer Forum 2022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40E1B908-0F9C-B6C7-438F-4F07BCF916F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2314748"/>
            <a:ext cx="3991643" cy="2831753"/>
          </a:xfrm>
          <a:prstGeom prst="rect">
            <a:avLst/>
          </a:prstGeom>
        </p:spPr>
      </p:pic>
      <p:sp>
        <p:nvSpPr>
          <p:cNvPr id="7" name="Rectangle 1">
            <a:extLst>
              <a:ext uri="{FF2B5EF4-FFF2-40B4-BE49-F238E27FC236}">
                <a16:creationId xmlns:a16="http://schemas.microsoft.com/office/drawing/2014/main" id="{B38D2BEA-27CF-B91B-4F1D-E005D2DFBC1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62562" y="1354167"/>
            <a:ext cx="5000625" cy="45243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Gill Sans MT" panose="020B0502020104020203" pitchFamily="34" charset="0"/>
                <a:ea typeface="PMingLiU" panose="02020500000000000000" pitchFamily="18" charset="-120"/>
                <a:cs typeface="Arial" panose="020B0604020202020204" pitchFamily="34" charset="0"/>
              </a:rPr>
              <a:t>The final summary statistics at the 31 August 2022 statutory deadline are shown below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altLang="en-US" sz="2400" dirty="0">
              <a:solidFill>
                <a:srgbClr val="000000"/>
              </a:solidFill>
              <a:latin typeface="Gill Sans MT" panose="020B0502020104020203" pitchFamily="34" charset="0"/>
              <a:ea typeface="PMingLiU" panose="02020500000000000000" pitchFamily="18" charset="-12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Gill Sans MT" panose="020B0502020104020203" pitchFamily="34" charset="0"/>
              <a:ea typeface="PMingLiU" panose="02020500000000000000" pitchFamily="18" charset="-12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altLang="en-US" sz="2400" dirty="0">
              <a:solidFill>
                <a:srgbClr val="000000"/>
              </a:solidFill>
              <a:latin typeface="Gill Sans MT" panose="020B0502020104020203" pitchFamily="34" charset="0"/>
              <a:ea typeface="PMingLiU" panose="02020500000000000000" pitchFamily="18" charset="-12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Gill Sans MT" panose="020B0502020104020203" pitchFamily="34" charset="0"/>
              <a:ea typeface="PMingLiU" panose="02020500000000000000" pitchFamily="18" charset="-12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altLang="en-US" sz="2400" dirty="0">
              <a:solidFill>
                <a:srgbClr val="000000"/>
              </a:solidFill>
              <a:latin typeface="Gill Sans MT" panose="020B0502020104020203" pitchFamily="34" charset="0"/>
              <a:ea typeface="PMingLiU" panose="02020500000000000000" pitchFamily="18" charset="-12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Gill Sans MT" panose="020B0502020104020203" pitchFamily="34" charset="0"/>
              <a:ea typeface="PMingLiU" panose="02020500000000000000" pitchFamily="18" charset="-12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Gill Sans MT" panose="020B0502020104020203" pitchFamily="34" charset="0"/>
                <a:ea typeface="PMingLiU" panose="02020500000000000000" pitchFamily="18" charset="-120"/>
                <a:cs typeface="Arial" panose="020B0604020202020204" pitchFamily="34" charset="0"/>
              </a:rPr>
            </a:b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Gill Sans MT" panose="020B0502020104020203" pitchFamily="34" charset="0"/>
                <a:ea typeface="PMingLiU" panose="02020500000000000000" pitchFamily="18" charset="-120"/>
                <a:cs typeface="Arial" panose="020B0604020202020204" pitchFamily="34" charset="0"/>
              </a:rPr>
              <a:t>*BHCC excluded </a:t>
            </a:r>
            <a:r>
              <a:rPr lang="en-US" altLang="en-US" sz="2400" dirty="0">
                <a:solidFill>
                  <a:srgbClr val="000000"/>
                </a:solidFill>
                <a:latin typeface="Gill Sans MT" panose="020B0502020104020203" pitchFamily="34" charset="0"/>
                <a:ea typeface="PMingLiU" panose="02020500000000000000" pitchFamily="18" charset="-120"/>
                <a:cs typeface="Arial" panose="020B0604020202020204" pitchFamily="34" charset="0"/>
              </a:rPr>
              <a:t>from figures quoted (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Gill Sans MT" panose="020B0502020104020203" pitchFamily="34" charset="0"/>
                <a:ea typeface="PMingLiU" panose="02020500000000000000" pitchFamily="18" charset="-120"/>
                <a:cs typeface="Arial" panose="020B0604020202020204" pitchFamily="34" charset="0"/>
              </a:rPr>
              <a:t>data issues)</a:t>
            </a: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ill Sans MT" panose="020B0502020104020203" pitchFamily="34" charset="0"/>
            </a:endParaRPr>
          </a:p>
        </p:txBody>
      </p:sp>
      <p:graphicFrame>
        <p:nvGraphicFramePr>
          <p:cNvPr id="8" name="Table 8">
            <a:extLst>
              <a:ext uri="{FF2B5EF4-FFF2-40B4-BE49-F238E27FC236}">
                <a16:creationId xmlns:a16="http://schemas.microsoft.com/office/drawing/2014/main" id="{D9A99DA7-A12F-443F-505D-237FB0E785B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75927914"/>
              </p:ext>
            </p:extLst>
          </p:nvPr>
        </p:nvGraphicFramePr>
        <p:xfrm>
          <a:off x="6162562" y="3090545"/>
          <a:ext cx="4968000" cy="1280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56000">
                  <a:extLst>
                    <a:ext uri="{9D8B030D-6E8A-4147-A177-3AD203B41FA5}">
                      <a16:colId xmlns:a16="http://schemas.microsoft.com/office/drawing/2014/main" val="1502396736"/>
                    </a:ext>
                  </a:extLst>
                </a:gridCol>
                <a:gridCol w="1656000">
                  <a:extLst>
                    <a:ext uri="{9D8B030D-6E8A-4147-A177-3AD203B41FA5}">
                      <a16:colId xmlns:a16="http://schemas.microsoft.com/office/drawing/2014/main" val="2145761246"/>
                    </a:ext>
                  </a:extLst>
                </a:gridCol>
                <a:gridCol w="1656000">
                  <a:extLst>
                    <a:ext uri="{9D8B030D-6E8A-4147-A177-3AD203B41FA5}">
                      <a16:colId xmlns:a16="http://schemas.microsoft.com/office/drawing/2014/main" val="365878139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Gill Sans MT" panose="020B0502020104020203" pitchFamily="34" charset="0"/>
                        </a:rPr>
                        <a:t>ABS year</a:t>
                      </a:r>
                    </a:p>
                  </a:txBody>
                  <a:tcPr>
                    <a:solidFill>
                      <a:srgbClr val="28825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Gill Sans MT" panose="020B0502020104020203" pitchFamily="34" charset="0"/>
                        </a:rPr>
                        <a:t>Deferred members</a:t>
                      </a:r>
                    </a:p>
                  </a:txBody>
                  <a:tcPr>
                    <a:solidFill>
                      <a:srgbClr val="28825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Gill Sans MT" panose="020B0502020104020203" pitchFamily="34" charset="0"/>
                        </a:rPr>
                        <a:t>Active members</a:t>
                      </a:r>
                    </a:p>
                  </a:txBody>
                  <a:tcPr>
                    <a:solidFill>
                      <a:srgbClr val="28825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8082429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Gill Sans MT" panose="020B0502020104020203" pitchFamily="34" charset="0"/>
                        </a:rPr>
                        <a:t>2022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Gill Sans MT" panose="020B0502020104020203" pitchFamily="34" charset="0"/>
                        </a:rPr>
                        <a:t>99.79%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Gill Sans MT" panose="020B0502020104020203" pitchFamily="34" charset="0"/>
                        </a:rPr>
                        <a:t>96.72% *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4266748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262942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0954B8-2163-4337-8EFE-A577DF7243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60350"/>
            <a:ext cx="10515600" cy="894715"/>
          </a:xfrm>
        </p:spPr>
        <p:txBody>
          <a:bodyPr>
            <a:normAutofit/>
          </a:bodyPr>
          <a:lstStyle/>
          <a:p>
            <a:r>
              <a:rPr lang="en-GB" sz="3600" b="1" dirty="0"/>
              <a:t>Pension Board focus for 2023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2E50C6-3006-4BBB-A9CA-3031534A68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92957" y="1308428"/>
            <a:ext cx="7092315" cy="498856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2400" dirty="0">
                <a:solidFill>
                  <a:srgbClr val="000000"/>
                </a:solidFill>
              </a:rPr>
              <a:t>In 2023 the Pensions Board will focus on helping the Scheme Manager with:</a:t>
            </a:r>
          </a:p>
          <a:p>
            <a:pPr marL="0" indent="0">
              <a:buNone/>
            </a:pPr>
            <a:endParaRPr lang="en-GB" sz="2400" dirty="0">
              <a:solidFill>
                <a:srgbClr val="000000"/>
              </a:solidFill>
            </a:endParaRPr>
          </a:p>
          <a:p>
            <a:pPr marL="285750" indent="-28575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rgbClr val="000000"/>
                </a:solidFill>
              </a:rPr>
              <a:t>Continued</a:t>
            </a:r>
            <a:r>
              <a:rPr lang="en-GB" sz="2400" b="1" dirty="0">
                <a:solidFill>
                  <a:srgbClr val="000000"/>
                </a:solidFill>
              </a:rPr>
              <a:t> </a:t>
            </a:r>
            <a:r>
              <a:rPr lang="en-GB" sz="2400" dirty="0">
                <a:solidFill>
                  <a:srgbClr val="000000"/>
                </a:solidFill>
              </a:rPr>
              <a:t>Data Improvement, including the roll-out of i-Connect</a:t>
            </a:r>
          </a:p>
          <a:p>
            <a:pPr marL="285750" indent="-285750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rgbClr val="000000"/>
                </a:solidFill>
              </a:rPr>
              <a:t>Improved communications to both Employers and members</a:t>
            </a:r>
          </a:p>
          <a:p>
            <a:pPr marL="285750" indent="-285750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rgbClr val="000000"/>
                </a:solidFill>
              </a:rPr>
              <a:t>More accessible resources for Employers and members</a:t>
            </a:r>
          </a:p>
          <a:p>
            <a:pPr marL="285750" indent="-2857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rgbClr val="000000"/>
                </a:solidFill>
              </a:rPr>
              <a:t>Improved engagement </a:t>
            </a:r>
          </a:p>
          <a:p>
            <a:pPr marL="0" indent="0">
              <a:buNone/>
            </a:pPr>
            <a:endParaRPr lang="en-GB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05C6B19-7A64-DF3B-207A-07E9E8F61040}"/>
              </a:ext>
            </a:extLst>
          </p:cNvPr>
          <p:cNvSpPr txBox="1"/>
          <p:nvPr/>
        </p:nvSpPr>
        <p:spPr>
          <a:xfrm>
            <a:off x="8587562" y="134292"/>
            <a:ext cx="360443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>
                <a:latin typeface="Gill Sans MT" panose="020B0502020104020203" pitchFamily="34" charset="0"/>
              </a:rPr>
              <a:t>Employer Forum 2022</a:t>
            </a:r>
          </a:p>
        </p:txBody>
      </p:sp>
      <p:pic>
        <p:nvPicPr>
          <p:cNvPr id="6" name="Picture 5" descr="A person holding a gold trophy&#10;&#10;Description automatically generated with low confidence">
            <a:extLst>
              <a:ext uri="{FF2B5EF4-FFF2-40B4-BE49-F238E27FC236}">
                <a16:creationId xmlns:a16="http://schemas.microsoft.com/office/drawing/2014/main" id="{F63E2B88-B536-4238-66C1-EBDB801EA5F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4567" y="1254453"/>
            <a:ext cx="3168000" cy="4746314"/>
          </a:xfrm>
          <a:prstGeom prst="rect">
            <a:avLst/>
          </a:prstGeom>
          <a:ln w="25400">
            <a:solidFill>
              <a:srgbClr val="28825A"/>
            </a:solidFill>
          </a:ln>
        </p:spPr>
      </p:pic>
    </p:spTree>
    <p:extLst>
      <p:ext uri="{BB962C8B-B14F-4D97-AF65-F5344CB8AC3E}">
        <p14:creationId xmlns:p14="http://schemas.microsoft.com/office/powerpoint/2010/main" val="12736557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3E0286-08C3-49AD-A72F-209C444493E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398588"/>
            <a:ext cx="9144000" cy="2387600"/>
          </a:xfrm>
        </p:spPr>
        <p:txBody>
          <a:bodyPr/>
          <a:lstStyle/>
          <a:p>
            <a:r>
              <a:rPr lang="en-GB" dirty="0"/>
              <a:t>Questions?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5341451-124C-80AC-89AD-1E4F0B7B7248}"/>
              </a:ext>
            </a:extLst>
          </p:cNvPr>
          <p:cNvSpPr txBox="1"/>
          <p:nvPr/>
        </p:nvSpPr>
        <p:spPr>
          <a:xfrm>
            <a:off x="8664725" y="146425"/>
            <a:ext cx="352727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>
                <a:solidFill>
                  <a:schemeClr val="bg1"/>
                </a:solidFill>
                <a:latin typeface="Gill Sans MT" panose="020B0502020104020203" pitchFamily="34" charset="0"/>
              </a:rPr>
              <a:t>Employer Forum 2022</a:t>
            </a:r>
          </a:p>
        </p:txBody>
      </p:sp>
    </p:spTree>
    <p:extLst>
      <p:ext uri="{BB962C8B-B14F-4D97-AF65-F5344CB8AC3E}">
        <p14:creationId xmlns:p14="http://schemas.microsoft.com/office/powerpoint/2010/main" val="19627370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154</TotalTime>
  <Words>350</Words>
  <Application>Microsoft Office PowerPoint</Application>
  <PresentationFormat>Widescreen</PresentationFormat>
  <Paragraphs>69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Gill Sans MT</vt:lpstr>
      <vt:lpstr>Office Theme</vt:lpstr>
      <vt:lpstr>Pension Board update</vt:lpstr>
      <vt:lpstr>Role of the Pensions Board</vt:lpstr>
      <vt:lpstr>Focus of the Board in 2022</vt:lpstr>
      <vt:lpstr>Importance of accurate data</vt:lpstr>
      <vt:lpstr>i-Connect employer onboarding</vt:lpstr>
      <vt:lpstr>2022 Annual Benefit Statements</vt:lpstr>
      <vt:lpstr>Pension Board focus for 2023</vt:lpstr>
      <vt:lpstr>Questions?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David Lavelle</dc:creator>
  <cp:lastModifiedBy>Paul Linfield</cp:lastModifiedBy>
  <cp:revision>22</cp:revision>
  <dcterms:created xsi:type="dcterms:W3CDTF">2022-02-21T15:41:53Z</dcterms:created>
  <dcterms:modified xsi:type="dcterms:W3CDTF">2022-11-17T15:46:33Z</dcterms:modified>
</cp:coreProperties>
</file>