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3" r:id="rId2"/>
    <p:sldMasterId id="2147483811" r:id="rId3"/>
  </p:sldMasterIdLst>
  <p:notesMasterIdLst>
    <p:notesMasterId r:id="rId10"/>
  </p:notesMasterIdLst>
  <p:handoutMasterIdLst>
    <p:handoutMasterId r:id="rId11"/>
  </p:handoutMasterIdLst>
  <p:sldIdLst>
    <p:sldId id="596" r:id="rId4"/>
    <p:sldId id="597" r:id="rId5"/>
    <p:sldId id="552" r:id="rId6"/>
    <p:sldId id="553" r:id="rId7"/>
    <p:sldId id="554" r:id="rId8"/>
    <p:sldId id="556" r:id="rId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" id="{28D6BF37-B874-47DB-A762-47845F613BB3}">
          <p14:sldIdLst>
            <p14:sldId id="596"/>
            <p14:sldId id="597"/>
            <p14:sldId id="552"/>
            <p14:sldId id="553"/>
            <p14:sldId id="554"/>
            <p14:sldId id="556"/>
          </p14:sldIdLst>
        </p14:section>
        <p14:section name="Dark" id="{B7E6280A-F123-498A-B14F-213B33AEF9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Ulett" initials="KU" lastIdx="9" clrIdx="0">
    <p:extLst>
      <p:ext uri="{19B8F6BF-5375-455C-9EA6-DF929625EA0E}">
        <p15:presenceInfo xmlns:p15="http://schemas.microsoft.com/office/powerpoint/2012/main" userId="S-1-5-21-1085031214-2077806209-725345543-69378" providerId="AD"/>
      </p:ext>
    </p:extLst>
  </p:cmAuthor>
  <p:cmAuthor id="2" name="Laura Douglas" initials="LD" lastIdx="3" clrIdx="1">
    <p:extLst>
      <p:ext uri="{19B8F6BF-5375-455C-9EA6-DF929625EA0E}">
        <p15:presenceInfo xmlns:p15="http://schemas.microsoft.com/office/powerpoint/2012/main" userId="S-1-5-21-1085031214-2077806209-725345543-61522" providerId="AD"/>
      </p:ext>
    </p:extLst>
  </p:cmAuthor>
  <p:cmAuthor id="3" name="Lizzie Boland" initials="LB" lastIdx="5" clrIdx="2">
    <p:extLst>
      <p:ext uri="{19B8F6BF-5375-455C-9EA6-DF929625EA0E}">
        <p15:presenceInfo xmlns:p15="http://schemas.microsoft.com/office/powerpoint/2012/main" userId="S-1-5-21-1085031214-2077806209-725345543-37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  <a:srgbClr val="F1C845"/>
    <a:srgbClr val="00B5AD"/>
    <a:srgbClr val="68C0B5"/>
    <a:srgbClr val="D7DEE6"/>
    <a:srgbClr val="CED7E0"/>
    <a:srgbClr val="DBE0E6"/>
    <a:srgbClr val="FFFFFF"/>
    <a:srgbClr val="41C0F0"/>
    <a:srgbClr val="F5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0FA41-4722-423F-A737-F86997E45D0A}" v="4" dt="2022-08-19T15:01:12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837" autoAdjust="0"/>
  </p:normalViewPr>
  <p:slideViewPr>
    <p:cSldViewPr snapToGrid="0">
      <p:cViewPr varScale="1">
        <p:scale>
          <a:sx n="66" d="100"/>
          <a:sy n="66" d="100"/>
        </p:scale>
        <p:origin x="4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66" y="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54B31-3AF4-40EA-BD59-52A65C8C0C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BC5E065-6D6F-4640-A071-6A443BDF779D}">
      <dgm:prSet/>
      <dgm:spPr/>
      <dgm:t>
        <a:bodyPr/>
        <a:lstStyle/>
        <a:p>
          <a:r>
            <a:rPr lang="en-US" dirty="0"/>
            <a:t>Establish a clear and transparent fund-specific strategy that will identify how employers’ pension liabilities are best met going forward</a:t>
          </a:r>
          <a:endParaRPr lang="en-GB" dirty="0"/>
        </a:p>
      </dgm:t>
    </dgm:pt>
    <dgm:pt modelId="{2EF16A3E-5CF7-4B26-B7B9-BE012500E9C7}" type="parTrans" cxnId="{27C80AB8-D591-479F-A773-816F052123AA}">
      <dgm:prSet/>
      <dgm:spPr/>
      <dgm:t>
        <a:bodyPr/>
        <a:lstStyle/>
        <a:p>
          <a:endParaRPr lang="en-GB"/>
        </a:p>
      </dgm:t>
    </dgm:pt>
    <dgm:pt modelId="{39A0BB7B-19A9-46D6-895A-FD707C41CED2}" type="sibTrans" cxnId="{27C80AB8-D591-479F-A773-816F052123AA}">
      <dgm:prSet/>
      <dgm:spPr/>
      <dgm:t>
        <a:bodyPr/>
        <a:lstStyle/>
        <a:p>
          <a:endParaRPr lang="en-GB"/>
        </a:p>
      </dgm:t>
    </dgm:pt>
    <dgm:pt modelId="{2018D253-B669-45A6-B0E1-8EF4327388E1}">
      <dgm:prSet/>
      <dgm:spPr/>
      <dgm:t>
        <a:bodyPr/>
        <a:lstStyle/>
        <a:p>
          <a:r>
            <a:rPr lang="en-US"/>
            <a:t>Support the desirability of maintaining as nearly constant a primary contribution rate as possible</a:t>
          </a:r>
          <a:endParaRPr lang="en-GB"/>
        </a:p>
      </dgm:t>
    </dgm:pt>
    <dgm:pt modelId="{9FB097BD-2F66-4BAC-804C-F5BFC41F7B0B}" type="parTrans" cxnId="{5F718952-7943-46BC-AD37-F6F8DB092877}">
      <dgm:prSet/>
      <dgm:spPr/>
      <dgm:t>
        <a:bodyPr/>
        <a:lstStyle/>
        <a:p>
          <a:endParaRPr lang="en-GB"/>
        </a:p>
      </dgm:t>
    </dgm:pt>
    <dgm:pt modelId="{8B90F29A-42E0-46C5-B184-BB4F4EF1D63B}" type="sibTrans" cxnId="{5F718952-7943-46BC-AD37-F6F8DB092877}">
      <dgm:prSet/>
      <dgm:spPr/>
      <dgm:t>
        <a:bodyPr/>
        <a:lstStyle/>
        <a:p>
          <a:endParaRPr lang="en-GB"/>
        </a:p>
      </dgm:t>
    </dgm:pt>
    <dgm:pt modelId="{3D60E5D4-EA49-4107-A544-E5661DE5AE08}">
      <dgm:prSet/>
      <dgm:spPr/>
      <dgm:t>
        <a:bodyPr/>
        <a:lstStyle/>
        <a:p>
          <a:r>
            <a:rPr lang="en-US"/>
            <a:t>Set contributions in a way that ensures the solvency and long-term cost efficiency of the Fund </a:t>
          </a:r>
          <a:endParaRPr lang="en-GB"/>
        </a:p>
      </dgm:t>
    </dgm:pt>
    <dgm:pt modelId="{D5447B53-137B-4532-BAE8-F6CDF304DF2C}" type="parTrans" cxnId="{5D412640-56AE-4CC7-86BB-83E766F41688}">
      <dgm:prSet/>
      <dgm:spPr/>
      <dgm:t>
        <a:bodyPr/>
        <a:lstStyle/>
        <a:p>
          <a:endParaRPr lang="en-GB"/>
        </a:p>
      </dgm:t>
    </dgm:pt>
    <dgm:pt modelId="{049B97EA-5516-468F-978E-BDAE50DC5989}" type="sibTrans" cxnId="{5D412640-56AE-4CC7-86BB-83E766F41688}">
      <dgm:prSet/>
      <dgm:spPr/>
      <dgm:t>
        <a:bodyPr/>
        <a:lstStyle/>
        <a:p>
          <a:endParaRPr lang="en-GB"/>
        </a:p>
      </dgm:t>
    </dgm:pt>
    <dgm:pt modelId="{344569FD-D592-412D-B6B9-B408C5C3050F}">
      <dgm:prSet/>
      <dgm:spPr/>
      <dgm:t>
        <a:bodyPr/>
        <a:lstStyle/>
        <a:p>
          <a:r>
            <a:rPr lang="en-US"/>
            <a:t>Take a prudent longer-term view of funding liabilities</a:t>
          </a:r>
          <a:endParaRPr lang="en-GB"/>
        </a:p>
      </dgm:t>
    </dgm:pt>
    <dgm:pt modelId="{C254979D-6113-4685-A33B-CDDD0E531C07}" type="parTrans" cxnId="{D4DC1632-0ED4-4027-B9F8-B06B8FDA3139}">
      <dgm:prSet/>
      <dgm:spPr/>
      <dgm:t>
        <a:bodyPr/>
        <a:lstStyle/>
        <a:p>
          <a:endParaRPr lang="en-GB"/>
        </a:p>
      </dgm:t>
    </dgm:pt>
    <dgm:pt modelId="{1983F0CA-BB4A-4AC0-8179-CCB3FABFCAC9}" type="sibTrans" cxnId="{D4DC1632-0ED4-4027-B9F8-B06B8FDA3139}">
      <dgm:prSet/>
      <dgm:spPr/>
      <dgm:t>
        <a:bodyPr/>
        <a:lstStyle/>
        <a:p>
          <a:endParaRPr lang="en-GB"/>
        </a:p>
      </dgm:t>
    </dgm:pt>
    <dgm:pt modelId="{8D8683CB-B368-4CE8-80BF-35CCA78A0947}" type="pres">
      <dgm:prSet presAssocID="{DA254B31-3AF4-40EA-BD59-52A65C8C0C0A}" presName="linear" presStyleCnt="0">
        <dgm:presLayoutVars>
          <dgm:animLvl val="lvl"/>
          <dgm:resizeHandles val="exact"/>
        </dgm:presLayoutVars>
      </dgm:prSet>
      <dgm:spPr/>
    </dgm:pt>
    <dgm:pt modelId="{4510F1B7-6C6C-4358-B005-1102F83D212C}" type="pres">
      <dgm:prSet presAssocID="{1BC5E065-6D6F-4640-A071-6A443BDF77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BF4095-8062-4524-8671-B2A05A313DD8}" type="pres">
      <dgm:prSet presAssocID="{39A0BB7B-19A9-46D6-895A-FD707C41CED2}" presName="spacer" presStyleCnt="0"/>
      <dgm:spPr/>
    </dgm:pt>
    <dgm:pt modelId="{EF31FAB2-CE41-49C5-872E-F27E6BADA328}" type="pres">
      <dgm:prSet presAssocID="{2018D253-B669-45A6-B0E1-8EF4327388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2CDFF6-081F-49F5-B429-7B497A78E52C}" type="pres">
      <dgm:prSet presAssocID="{8B90F29A-42E0-46C5-B184-BB4F4EF1D63B}" presName="spacer" presStyleCnt="0"/>
      <dgm:spPr/>
    </dgm:pt>
    <dgm:pt modelId="{28823CCB-731E-4241-942F-7B89D46A1F96}" type="pres">
      <dgm:prSet presAssocID="{3D60E5D4-EA49-4107-A544-E5661DE5AE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8F53A7-4726-455B-A59A-1ACEF34C43C9}" type="pres">
      <dgm:prSet presAssocID="{049B97EA-5516-468F-978E-BDAE50DC5989}" presName="spacer" presStyleCnt="0"/>
      <dgm:spPr/>
    </dgm:pt>
    <dgm:pt modelId="{6035887C-1F32-4A22-98C4-257B97CB2BB7}" type="pres">
      <dgm:prSet presAssocID="{344569FD-D592-412D-B6B9-B408C5C305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DC1632-0ED4-4027-B9F8-B06B8FDA3139}" srcId="{DA254B31-3AF4-40EA-BD59-52A65C8C0C0A}" destId="{344569FD-D592-412D-B6B9-B408C5C3050F}" srcOrd="3" destOrd="0" parTransId="{C254979D-6113-4685-A33B-CDDD0E531C07}" sibTransId="{1983F0CA-BB4A-4AC0-8179-CCB3FABFCAC9}"/>
    <dgm:cxn modelId="{5D412640-56AE-4CC7-86BB-83E766F41688}" srcId="{DA254B31-3AF4-40EA-BD59-52A65C8C0C0A}" destId="{3D60E5D4-EA49-4107-A544-E5661DE5AE08}" srcOrd="2" destOrd="0" parTransId="{D5447B53-137B-4532-BAE8-F6CDF304DF2C}" sibTransId="{049B97EA-5516-468F-978E-BDAE50DC5989}"/>
    <dgm:cxn modelId="{C85C7D48-5CFA-4AC1-9EDE-863D6D1B3AAA}" type="presOf" srcId="{344569FD-D592-412D-B6B9-B408C5C3050F}" destId="{6035887C-1F32-4A22-98C4-257B97CB2BB7}" srcOrd="0" destOrd="0" presId="urn:microsoft.com/office/officeart/2005/8/layout/vList2"/>
    <dgm:cxn modelId="{5F718952-7943-46BC-AD37-F6F8DB092877}" srcId="{DA254B31-3AF4-40EA-BD59-52A65C8C0C0A}" destId="{2018D253-B669-45A6-B0E1-8EF4327388E1}" srcOrd="1" destOrd="0" parTransId="{9FB097BD-2F66-4BAC-804C-F5BFC41F7B0B}" sibTransId="{8B90F29A-42E0-46C5-B184-BB4F4EF1D63B}"/>
    <dgm:cxn modelId="{74D5257A-1614-43E5-83C2-2A0E5C907FDA}" type="presOf" srcId="{1BC5E065-6D6F-4640-A071-6A443BDF779D}" destId="{4510F1B7-6C6C-4358-B005-1102F83D212C}" srcOrd="0" destOrd="0" presId="urn:microsoft.com/office/officeart/2005/8/layout/vList2"/>
    <dgm:cxn modelId="{27C80AB8-D591-479F-A773-816F052123AA}" srcId="{DA254B31-3AF4-40EA-BD59-52A65C8C0C0A}" destId="{1BC5E065-6D6F-4640-A071-6A443BDF779D}" srcOrd="0" destOrd="0" parTransId="{2EF16A3E-5CF7-4B26-B7B9-BE012500E9C7}" sibTransId="{39A0BB7B-19A9-46D6-895A-FD707C41CED2}"/>
    <dgm:cxn modelId="{F8EE51C2-53C3-4221-9B75-1BF09502AB31}" type="presOf" srcId="{DA254B31-3AF4-40EA-BD59-52A65C8C0C0A}" destId="{8D8683CB-B368-4CE8-80BF-35CCA78A0947}" srcOrd="0" destOrd="0" presId="urn:microsoft.com/office/officeart/2005/8/layout/vList2"/>
    <dgm:cxn modelId="{EFD2A7E9-A62E-4EAE-8114-44AB4B22BE53}" type="presOf" srcId="{3D60E5D4-EA49-4107-A544-E5661DE5AE08}" destId="{28823CCB-731E-4241-942F-7B89D46A1F96}" srcOrd="0" destOrd="0" presId="urn:microsoft.com/office/officeart/2005/8/layout/vList2"/>
    <dgm:cxn modelId="{123586EC-7229-449C-80EE-A3BC1CA16EBC}" type="presOf" srcId="{2018D253-B669-45A6-B0E1-8EF4327388E1}" destId="{EF31FAB2-CE41-49C5-872E-F27E6BADA328}" srcOrd="0" destOrd="0" presId="urn:microsoft.com/office/officeart/2005/8/layout/vList2"/>
    <dgm:cxn modelId="{5B4E98B1-EFEC-4ED4-A3D8-3A830254D79C}" type="presParOf" srcId="{8D8683CB-B368-4CE8-80BF-35CCA78A0947}" destId="{4510F1B7-6C6C-4358-B005-1102F83D212C}" srcOrd="0" destOrd="0" presId="urn:microsoft.com/office/officeart/2005/8/layout/vList2"/>
    <dgm:cxn modelId="{C252C146-E876-446F-AEB4-2761A8465ED6}" type="presParOf" srcId="{8D8683CB-B368-4CE8-80BF-35CCA78A0947}" destId="{43BF4095-8062-4524-8671-B2A05A313DD8}" srcOrd="1" destOrd="0" presId="urn:microsoft.com/office/officeart/2005/8/layout/vList2"/>
    <dgm:cxn modelId="{169586B4-60ED-407B-946E-0D192706815B}" type="presParOf" srcId="{8D8683CB-B368-4CE8-80BF-35CCA78A0947}" destId="{EF31FAB2-CE41-49C5-872E-F27E6BADA328}" srcOrd="2" destOrd="0" presId="urn:microsoft.com/office/officeart/2005/8/layout/vList2"/>
    <dgm:cxn modelId="{2386B9DC-D9D9-4B2C-A343-F59AC171CACF}" type="presParOf" srcId="{8D8683CB-B368-4CE8-80BF-35CCA78A0947}" destId="{E62CDFF6-081F-49F5-B429-7B497A78E52C}" srcOrd="3" destOrd="0" presId="urn:microsoft.com/office/officeart/2005/8/layout/vList2"/>
    <dgm:cxn modelId="{4372CEBF-AE86-427D-A981-8F04EB95326A}" type="presParOf" srcId="{8D8683CB-B368-4CE8-80BF-35CCA78A0947}" destId="{28823CCB-731E-4241-942F-7B89D46A1F96}" srcOrd="4" destOrd="0" presId="urn:microsoft.com/office/officeart/2005/8/layout/vList2"/>
    <dgm:cxn modelId="{61953C1D-78B5-4AF0-831E-140F11946141}" type="presParOf" srcId="{8D8683CB-B368-4CE8-80BF-35CCA78A0947}" destId="{A28F53A7-4726-455B-A59A-1ACEF34C43C9}" srcOrd="5" destOrd="0" presId="urn:microsoft.com/office/officeart/2005/8/layout/vList2"/>
    <dgm:cxn modelId="{830B5A78-DDCB-4E1F-9E8C-EB6884AFB4FC}" type="presParOf" srcId="{8D8683CB-B368-4CE8-80BF-35CCA78A0947}" destId="{6035887C-1F32-4A22-98C4-257B97CB2B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834AC-339D-49C3-8D42-AEBFD2DA471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C48E98-CDEF-4428-B0C7-AD23FBC268D0}">
      <dgm:prSet phldrT="[Text]"/>
      <dgm:spPr/>
      <dgm:t>
        <a:bodyPr/>
        <a:lstStyle/>
        <a:p>
          <a:r>
            <a:rPr lang="en-GB" dirty="0"/>
            <a:t>Roles of key parties</a:t>
          </a:r>
        </a:p>
      </dgm:t>
    </dgm:pt>
    <dgm:pt modelId="{4D5C4D2D-F4BC-437E-854C-C6EADCBEB977}" type="parTrans" cxnId="{50D09292-A1C3-48F2-A34F-2C4823569283}">
      <dgm:prSet/>
      <dgm:spPr/>
      <dgm:t>
        <a:bodyPr/>
        <a:lstStyle/>
        <a:p>
          <a:endParaRPr lang="en-GB"/>
        </a:p>
      </dgm:t>
    </dgm:pt>
    <dgm:pt modelId="{BA4669E4-EB47-4449-AE77-E0B6ACF5605B}" type="sibTrans" cxnId="{50D09292-A1C3-48F2-A34F-2C4823569283}">
      <dgm:prSet/>
      <dgm:spPr/>
      <dgm:t>
        <a:bodyPr/>
        <a:lstStyle/>
        <a:p>
          <a:endParaRPr lang="en-GB"/>
        </a:p>
      </dgm:t>
    </dgm:pt>
    <dgm:pt modelId="{8B8F9DCF-2AE7-4D99-809B-E434669CE143}">
      <dgm:prSet phldrT="[Text]"/>
      <dgm:spPr/>
      <dgm:t>
        <a:bodyPr/>
        <a:lstStyle/>
        <a:p>
          <a:r>
            <a:rPr lang="en-GB" dirty="0"/>
            <a:t>Administering Authority</a:t>
          </a:r>
        </a:p>
      </dgm:t>
    </dgm:pt>
    <dgm:pt modelId="{07D8DAE8-A241-448A-B435-05EA3DC33FD2}" type="parTrans" cxnId="{972643A5-3CE4-4C87-90B3-1819C8288BB4}">
      <dgm:prSet/>
      <dgm:spPr/>
      <dgm:t>
        <a:bodyPr/>
        <a:lstStyle/>
        <a:p>
          <a:endParaRPr lang="en-GB"/>
        </a:p>
      </dgm:t>
    </dgm:pt>
    <dgm:pt modelId="{DFE13D33-BE1A-48A6-8E17-03FEF3D063AE}" type="sibTrans" cxnId="{972643A5-3CE4-4C87-90B3-1819C8288BB4}">
      <dgm:prSet/>
      <dgm:spPr/>
      <dgm:t>
        <a:bodyPr/>
        <a:lstStyle/>
        <a:p>
          <a:endParaRPr lang="en-GB"/>
        </a:p>
      </dgm:t>
    </dgm:pt>
    <dgm:pt modelId="{25D88A81-A372-48CE-ADBF-EC9B74B89EE2}">
      <dgm:prSet phldrT="[Text]"/>
      <dgm:spPr/>
      <dgm:t>
        <a:bodyPr/>
        <a:lstStyle/>
        <a:p>
          <a:r>
            <a:rPr lang="en-GB" dirty="0"/>
            <a:t>Employers</a:t>
          </a:r>
        </a:p>
      </dgm:t>
    </dgm:pt>
    <dgm:pt modelId="{4EEB261A-7DDF-4324-982C-18A0C27CCA6A}" type="parTrans" cxnId="{2C755DA6-5B06-4133-83CA-C3C239C13534}">
      <dgm:prSet/>
      <dgm:spPr/>
      <dgm:t>
        <a:bodyPr/>
        <a:lstStyle/>
        <a:p>
          <a:endParaRPr lang="en-GB"/>
        </a:p>
      </dgm:t>
    </dgm:pt>
    <dgm:pt modelId="{1C05BA52-5B9A-4BC1-ADF0-57550BD916AE}" type="sibTrans" cxnId="{2C755DA6-5B06-4133-83CA-C3C239C13534}">
      <dgm:prSet/>
      <dgm:spPr/>
      <dgm:t>
        <a:bodyPr/>
        <a:lstStyle/>
        <a:p>
          <a:endParaRPr lang="en-GB"/>
        </a:p>
      </dgm:t>
    </dgm:pt>
    <dgm:pt modelId="{3B980BE3-A7C8-4418-B294-6383664F662F}">
      <dgm:prSet phldrT="[Text]"/>
      <dgm:spPr/>
      <dgm:t>
        <a:bodyPr/>
        <a:lstStyle/>
        <a:p>
          <a:r>
            <a:rPr lang="en-GB" dirty="0"/>
            <a:t>Funding strategy</a:t>
          </a:r>
        </a:p>
      </dgm:t>
    </dgm:pt>
    <dgm:pt modelId="{4447BA3E-9825-4270-AA6A-556999698D7C}" type="parTrans" cxnId="{D0EF2DEE-0DA9-4719-8976-54DB15FDA604}">
      <dgm:prSet/>
      <dgm:spPr/>
      <dgm:t>
        <a:bodyPr/>
        <a:lstStyle/>
        <a:p>
          <a:endParaRPr lang="en-GB"/>
        </a:p>
      </dgm:t>
    </dgm:pt>
    <dgm:pt modelId="{90E2E99C-A0CD-4F15-941D-07BE74B34AE1}" type="sibTrans" cxnId="{D0EF2DEE-0DA9-4719-8976-54DB15FDA604}">
      <dgm:prSet/>
      <dgm:spPr/>
      <dgm:t>
        <a:bodyPr/>
        <a:lstStyle/>
        <a:p>
          <a:endParaRPr lang="en-GB"/>
        </a:p>
      </dgm:t>
    </dgm:pt>
    <dgm:pt modelId="{AAD8F84E-7E02-4B89-A698-93F7A9BCCCB7}">
      <dgm:prSet phldrT="[Text]" custT="1"/>
      <dgm:spPr/>
      <dgm:t>
        <a:bodyPr/>
        <a:lstStyle/>
        <a:p>
          <a:r>
            <a:rPr lang="en-GB" sz="1200" dirty="0"/>
            <a:t>Valuation methods and assumptions</a:t>
          </a:r>
        </a:p>
      </dgm:t>
    </dgm:pt>
    <dgm:pt modelId="{FF4DDAF1-F15A-4F72-8EF6-775DD117B6FF}" type="parTrans" cxnId="{743656C9-094A-48F2-B307-53FAD902EFBF}">
      <dgm:prSet/>
      <dgm:spPr/>
      <dgm:t>
        <a:bodyPr/>
        <a:lstStyle/>
        <a:p>
          <a:endParaRPr lang="en-GB"/>
        </a:p>
      </dgm:t>
    </dgm:pt>
    <dgm:pt modelId="{4B129BDE-D30E-41C0-B3E0-CAB170AEDEE7}" type="sibTrans" cxnId="{743656C9-094A-48F2-B307-53FAD902EFBF}">
      <dgm:prSet/>
      <dgm:spPr/>
      <dgm:t>
        <a:bodyPr/>
        <a:lstStyle/>
        <a:p>
          <a:endParaRPr lang="en-GB"/>
        </a:p>
      </dgm:t>
    </dgm:pt>
    <dgm:pt modelId="{B6A6BBD8-CF25-46EB-B8B3-062D11282DE6}">
      <dgm:prSet phldrT="[Text]" custT="1"/>
      <dgm:spPr/>
      <dgm:t>
        <a:bodyPr/>
        <a:lstStyle/>
        <a:p>
          <a:r>
            <a:rPr lang="en-GB" sz="1200" dirty="0"/>
            <a:t>Recovery periods</a:t>
          </a:r>
        </a:p>
      </dgm:t>
    </dgm:pt>
    <dgm:pt modelId="{28C0B505-DE84-46D0-8E5D-4E14CAC9D94E}" type="parTrans" cxnId="{198B462E-84A2-4438-8D4E-018BA577D585}">
      <dgm:prSet/>
      <dgm:spPr/>
      <dgm:t>
        <a:bodyPr/>
        <a:lstStyle/>
        <a:p>
          <a:endParaRPr lang="en-GB"/>
        </a:p>
      </dgm:t>
    </dgm:pt>
    <dgm:pt modelId="{CDE0EC61-3ED5-453B-B613-8A4AF40B3681}" type="sibTrans" cxnId="{198B462E-84A2-4438-8D4E-018BA577D585}">
      <dgm:prSet/>
      <dgm:spPr/>
      <dgm:t>
        <a:bodyPr/>
        <a:lstStyle/>
        <a:p>
          <a:endParaRPr lang="en-GB"/>
        </a:p>
      </dgm:t>
    </dgm:pt>
    <dgm:pt modelId="{132F1C20-2309-4FDF-8965-15F2743898C3}">
      <dgm:prSet phldrT="[Text]"/>
      <dgm:spPr/>
      <dgm:t>
        <a:bodyPr/>
        <a:lstStyle/>
        <a:p>
          <a:r>
            <a:rPr lang="en-GB" dirty="0"/>
            <a:t>Risks</a:t>
          </a:r>
        </a:p>
      </dgm:t>
    </dgm:pt>
    <dgm:pt modelId="{83A50DA3-2335-48F2-AC76-363A91B98188}" type="parTrans" cxnId="{C71B0FF9-D68D-4C3C-82D4-9E074CB08E45}">
      <dgm:prSet/>
      <dgm:spPr/>
      <dgm:t>
        <a:bodyPr/>
        <a:lstStyle/>
        <a:p>
          <a:endParaRPr lang="en-GB"/>
        </a:p>
      </dgm:t>
    </dgm:pt>
    <dgm:pt modelId="{CCC02E48-627E-4AF2-B240-5308643BA4CA}" type="sibTrans" cxnId="{C71B0FF9-D68D-4C3C-82D4-9E074CB08E45}">
      <dgm:prSet/>
      <dgm:spPr/>
      <dgm:t>
        <a:bodyPr/>
        <a:lstStyle/>
        <a:p>
          <a:endParaRPr lang="en-GB"/>
        </a:p>
      </dgm:t>
    </dgm:pt>
    <dgm:pt modelId="{58EF01BD-997F-49FC-BAF2-35409C2D6339}">
      <dgm:prSet phldrT="[Text]"/>
      <dgm:spPr/>
      <dgm:t>
        <a:bodyPr/>
        <a:lstStyle/>
        <a:p>
          <a:r>
            <a:rPr lang="en-GB" dirty="0"/>
            <a:t>Financial and demographic</a:t>
          </a:r>
        </a:p>
      </dgm:t>
    </dgm:pt>
    <dgm:pt modelId="{E0C71EA3-6847-40D5-99ED-D1BFF3C5644E}" type="parTrans" cxnId="{CD4C46FA-3B2D-41F7-BFBF-F0C6EC337B59}">
      <dgm:prSet/>
      <dgm:spPr/>
      <dgm:t>
        <a:bodyPr/>
        <a:lstStyle/>
        <a:p>
          <a:endParaRPr lang="en-GB"/>
        </a:p>
      </dgm:t>
    </dgm:pt>
    <dgm:pt modelId="{FB498DDE-FC94-4E03-B8F5-84EDBAB51DF1}" type="sibTrans" cxnId="{CD4C46FA-3B2D-41F7-BFBF-F0C6EC337B59}">
      <dgm:prSet/>
      <dgm:spPr/>
      <dgm:t>
        <a:bodyPr/>
        <a:lstStyle/>
        <a:p>
          <a:endParaRPr lang="en-GB"/>
        </a:p>
      </dgm:t>
    </dgm:pt>
    <dgm:pt modelId="{373B5F10-47F3-4D15-8D1B-BED7D1558A6C}">
      <dgm:prSet phldrT="[Text]"/>
      <dgm:spPr/>
      <dgm:t>
        <a:bodyPr/>
        <a:lstStyle/>
        <a:p>
          <a:r>
            <a:rPr lang="en-GB" dirty="0"/>
            <a:t>Maturity</a:t>
          </a:r>
        </a:p>
      </dgm:t>
    </dgm:pt>
    <dgm:pt modelId="{10A96A0F-120C-48B9-BCEE-5F3CD500C9B1}" type="parTrans" cxnId="{B2380635-2D46-4049-9F69-8180370EAA61}">
      <dgm:prSet/>
      <dgm:spPr/>
      <dgm:t>
        <a:bodyPr/>
        <a:lstStyle/>
        <a:p>
          <a:endParaRPr lang="en-GB"/>
        </a:p>
      </dgm:t>
    </dgm:pt>
    <dgm:pt modelId="{537F3057-21F9-4F27-A9D2-D2295998D3E4}" type="sibTrans" cxnId="{B2380635-2D46-4049-9F69-8180370EAA61}">
      <dgm:prSet/>
      <dgm:spPr/>
      <dgm:t>
        <a:bodyPr/>
        <a:lstStyle/>
        <a:p>
          <a:endParaRPr lang="en-GB"/>
        </a:p>
      </dgm:t>
    </dgm:pt>
    <dgm:pt modelId="{5C6A378F-3D09-4D92-85DB-B3F95AC3640B}">
      <dgm:prSet phldrT="[Text]"/>
      <dgm:spPr/>
      <dgm:t>
        <a:bodyPr/>
        <a:lstStyle/>
        <a:p>
          <a:r>
            <a:rPr lang="en-GB" dirty="0"/>
            <a:t>Members</a:t>
          </a:r>
        </a:p>
      </dgm:t>
    </dgm:pt>
    <dgm:pt modelId="{BE910ACD-818A-4F1A-A310-03B8E6E50621}" type="parTrans" cxnId="{52B0E54D-D8F1-45A8-9A47-E4927B34D7B9}">
      <dgm:prSet/>
      <dgm:spPr/>
      <dgm:t>
        <a:bodyPr/>
        <a:lstStyle/>
        <a:p>
          <a:endParaRPr lang="en-GB"/>
        </a:p>
      </dgm:t>
    </dgm:pt>
    <dgm:pt modelId="{5B74F9B5-F660-449C-952B-64B24D44C635}" type="sibTrans" cxnId="{52B0E54D-D8F1-45A8-9A47-E4927B34D7B9}">
      <dgm:prSet/>
      <dgm:spPr/>
      <dgm:t>
        <a:bodyPr/>
        <a:lstStyle/>
        <a:p>
          <a:endParaRPr lang="en-GB"/>
        </a:p>
      </dgm:t>
    </dgm:pt>
    <dgm:pt modelId="{236583FB-FB22-4FA9-9C74-174F43CC4276}">
      <dgm:prSet phldrT="[Text]"/>
      <dgm:spPr/>
      <dgm:t>
        <a:bodyPr/>
        <a:lstStyle/>
        <a:p>
          <a:r>
            <a:rPr lang="en-GB" dirty="0"/>
            <a:t>Actuary</a:t>
          </a:r>
        </a:p>
      </dgm:t>
    </dgm:pt>
    <dgm:pt modelId="{75C8E79C-146E-4BCC-94C3-3455CB1F71C1}" type="parTrans" cxnId="{62D55F1E-5B23-47CA-8E5A-AA6DDB572C3F}">
      <dgm:prSet/>
      <dgm:spPr/>
      <dgm:t>
        <a:bodyPr/>
        <a:lstStyle/>
        <a:p>
          <a:endParaRPr lang="en-GB"/>
        </a:p>
      </dgm:t>
    </dgm:pt>
    <dgm:pt modelId="{F45955C7-998F-4A7A-B8FE-8804F00F1316}" type="sibTrans" cxnId="{62D55F1E-5B23-47CA-8E5A-AA6DDB572C3F}">
      <dgm:prSet/>
      <dgm:spPr/>
      <dgm:t>
        <a:bodyPr/>
        <a:lstStyle/>
        <a:p>
          <a:endParaRPr lang="en-GB"/>
        </a:p>
      </dgm:t>
    </dgm:pt>
    <dgm:pt modelId="{584D0EA9-CBDC-4DC4-834F-A637D77A3232}">
      <dgm:prSet phldrT="[Text]" custT="1"/>
      <dgm:spPr/>
      <dgm:t>
        <a:bodyPr/>
        <a:lstStyle/>
        <a:p>
          <a:r>
            <a:rPr lang="en-GB" sz="1200" dirty="0"/>
            <a:t>Pooling and risk-sharing</a:t>
          </a:r>
        </a:p>
      </dgm:t>
    </dgm:pt>
    <dgm:pt modelId="{DE5A642C-76B8-4010-AD54-8CF2CB3411A8}" type="parTrans" cxnId="{BCDEAC5C-1462-4961-B851-48B95A3040CE}">
      <dgm:prSet/>
      <dgm:spPr/>
      <dgm:t>
        <a:bodyPr/>
        <a:lstStyle/>
        <a:p>
          <a:endParaRPr lang="en-GB"/>
        </a:p>
      </dgm:t>
    </dgm:pt>
    <dgm:pt modelId="{EB46FAE0-7CF2-41B8-BA2A-C71F87541AEC}" type="sibTrans" cxnId="{BCDEAC5C-1462-4961-B851-48B95A3040CE}">
      <dgm:prSet/>
      <dgm:spPr/>
      <dgm:t>
        <a:bodyPr/>
        <a:lstStyle/>
        <a:p>
          <a:endParaRPr lang="en-GB"/>
        </a:p>
      </dgm:t>
    </dgm:pt>
    <dgm:pt modelId="{D765A906-A79B-4E9A-B187-D138094E9D58}">
      <dgm:prSet phldrT="[Text]" custT="1"/>
      <dgm:spPr/>
      <dgm:t>
        <a:bodyPr/>
        <a:lstStyle/>
        <a:p>
          <a:r>
            <a:rPr lang="en-GB" sz="1200" dirty="0"/>
            <a:t>Funding throughout employer “lifetime”</a:t>
          </a:r>
        </a:p>
      </dgm:t>
    </dgm:pt>
    <dgm:pt modelId="{F33C8E97-47AB-4E38-8457-F375D4353414}" type="parTrans" cxnId="{70CF1A6A-03F3-4798-BF31-7928C2172AEE}">
      <dgm:prSet/>
      <dgm:spPr/>
      <dgm:t>
        <a:bodyPr/>
        <a:lstStyle/>
        <a:p>
          <a:endParaRPr lang="en-GB"/>
        </a:p>
      </dgm:t>
    </dgm:pt>
    <dgm:pt modelId="{5FE54B43-7FE6-4201-8382-CEC1A4B1D45C}" type="sibTrans" cxnId="{70CF1A6A-03F3-4798-BF31-7928C2172AEE}">
      <dgm:prSet/>
      <dgm:spPr/>
      <dgm:t>
        <a:bodyPr/>
        <a:lstStyle/>
        <a:p>
          <a:endParaRPr lang="en-GB"/>
        </a:p>
      </dgm:t>
    </dgm:pt>
    <dgm:pt modelId="{CCEC9CFB-FFCB-4924-B5D6-DC639B9A972C}">
      <dgm:prSet phldrT="[Text]"/>
      <dgm:spPr/>
      <dgm:t>
        <a:bodyPr/>
        <a:lstStyle/>
        <a:p>
          <a:r>
            <a:rPr lang="en-GB" dirty="0"/>
            <a:t>Regulatory</a:t>
          </a:r>
        </a:p>
      </dgm:t>
    </dgm:pt>
    <dgm:pt modelId="{F5D65B49-9B32-4263-B66A-A774DBB58F2A}" type="parTrans" cxnId="{7892A632-4FEF-4C0A-9942-2E91A5ECFE91}">
      <dgm:prSet/>
      <dgm:spPr/>
      <dgm:t>
        <a:bodyPr/>
        <a:lstStyle/>
        <a:p>
          <a:endParaRPr lang="en-GB"/>
        </a:p>
      </dgm:t>
    </dgm:pt>
    <dgm:pt modelId="{65638193-7F9C-40F7-B0EC-2E4B18B13FBB}" type="sibTrans" cxnId="{7892A632-4FEF-4C0A-9942-2E91A5ECFE91}">
      <dgm:prSet/>
      <dgm:spPr/>
      <dgm:t>
        <a:bodyPr/>
        <a:lstStyle/>
        <a:p>
          <a:endParaRPr lang="en-GB"/>
        </a:p>
      </dgm:t>
    </dgm:pt>
    <dgm:pt modelId="{0456D871-04F3-4466-B304-75361B5EC3E3}">
      <dgm:prSet phldrT="[Text]"/>
      <dgm:spPr/>
      <dgm:t>
        <a:bodyPr/>
        <a:lstStyle/>
        <a:p>
          <a:r>
            <a:rPr lang="en-GB" dirty="0"/>
            <a:t>Climate</a:t>
          </a:r>
        </a:p>
      </dgm:t>
    </dgm:pt>
    <dgm:pt modelId="{EF3EF5BE-65EE-4F22-B33F-E86C3503E12E}" type="parTrans" cxnId="{30A8A021-F4B1-4701-9E12-15A3064E7466}">
      <dgm:prSet/>
      <dgm:spPr/>
      <dgm:t>
        <a:bodyPr/>
        <a:lstStyle/>
        <a:p>
          <a:endParaRPr lang="en-GB"/>
        </a:p>
      </dgm:t>
    </dgm:pt>
    <dgm:pt modelId="{1FBBFCC6-2121-41D9-BEA5-42CD7A708CD4}" type="sibTrans" cxnId="{30A8A021-F4B1-4701-9E12-15A3064E7466}">
      <dgm:prSet/>
      <dgm:spPr/>
      <dgm:t>
        <a:bodyPr/>
        <a:lstStyle/>
        <a:p>
          <a:endParaRPr lang="en-GB"/>
        </a:p>
      </dgm:t>
    </dgm:pt>
    <dgm:pt modelId="{FF8129EF-4EB1-4E02-B347-3FCAA0B60467}">
      <dgm:prSet phldrT="[Text]" custT="1"/>
      <dgm:spPr/>
      <dgm:t>
        <a:bodyPr/>
        <a:lstStyle/>
        <a:p>
          <a:r>
            <a:rPr lang="en-GB" sz="1200" dirty="0"/>
            <a:t>Employer flexibilities</a:t>
          </a:r>
        </a:p>
      </dgm:t>
    </dgm:pt>
    <dgm:pt modelId="{796A8E51-AECD-4F0D-9EF1-C97C0D668DAE}" type="parTrans" cxnId="{421EF532-2B4A-4CC1-9B47-915F816CDEAC}">
      <dgm:prSet/>
      <dgm:spPr/>
      <dgm:t>
        <a:bodyPr/>
        <a:lstStyle/>
        <a:p>
          <a:endParaRPr lang="en-GB"/>
        </a:p>
      </dgm:t>
    </dgm:pt>
    <dgm:pt modelId="{DE228081-D753-4416-8ABF-8C0F310D7DAD}" type="sibTrans" cxnId="{421EF532-2B4A-4CC1-9B47-915F816CDEAC}">
      <dgm:prSet/>
      <dgm:spPr/>
      <dgm:t>
        <a:bodyPr/>
        <a:lstStyle/>
        <a:p>
          <a:endParaRPr lang="en-GB"/>
        </a:p>
      </dgm:t>
    </dgm:pt>
    <dgm:pt modelId="{28819085-2A6E-4B18-AFFE-5BED1FFDE00A}" type="pres">
      <dgm:prSet presAssocID="{898834AC-339D-49C3-8D42-AEBFD2DA4713}" presName="Name0" presStyleCnt="0">
        <dgm:presLayoutVars>
          <dgm:dir/>
          <dgm:animLvl val="lvl"/>
          <dgm:resizeHandles val="exact"/>
        </dgm:presLayoutVars>
      </dgm:prSet>
      <dgm:spPr/>
    </dgm:pt>
    <dgm:pt modelId="{FB78B231-7915-4DBC-915C-867ED16B808E}" type="pres">
      <dgm:prSet presAssocID="{63C48E98-CDEF-4428-B0C7-AD23FBC268D0}" presName="linNode" presStyleCnt="0"/>
      <dgm:spPr/>
    </dgm:pt>
    <dgm:pt modelId="{6D758C0A-51C6-4B65-BF90-6BA2A2D60A11}" type="pres">
      <dgm:prSet presAssocID="{63C48E98-CDEF-4428-B0C7-AD23FBC268D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EE72B58-B60C-4C60-8DCF-DD4C568C9F20}" type="pres">
      <dgm:prSet presAssocID="{63C48E98-CDEF-4428-B0C7-AD23FBC268D0}" presName="descendantText" presStyleLbl="alignAccFollowNode1" presStyleIdx="0" presStyleCnt="3">
        <dgm:presLayoutVars>
          <dgm:bulletEnabled val="1"/>
        </dgm:presLayoutVars>
      </dgm:prSet>
      <dgm:spPr/>
    </dgm:pt>
    <dgm:pt modelId="{50A39FEC-1DE7-436E-B705-2411A29F67BB}" type="pres">
      <dgm:prSet presAssocID="{BA4669E4-EB47-4449-AE77-E0B6ACF5605B}" presName="sp" presStyleCnt="0"/>
      <dgm:spPr/>
    </dgm:pt>
    <dgm:pt modelId="{DAF2F3D6-D611-49E1-A3E4-A9746E6BD13F}" type="pres">
      <dgm:prSet presAssocID="{3B980BE3-A7C8-4418-B294-6383664F662F}" presName="linNode" presStyleCnt="0"/>
      <dgm:spPr/>
    </dgm:pt>
    <dgm:pt modelId="{818327F9-79B2-42A3-A88A-5AE22EA911BF}" type="pres">
      <dgm:prSet presAssocID="{3B980BE3-A7C8-4418-B294-6383664F662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595538E-3A8F-4E24-AC08-685E77201C1D}" type="pres">
      <dgm:prSet presAssocID="{3B980BE3-A7C8-4418-B294-6383664F662F}" presName="descendantText" presStyleLbl="alignAccFollowNode1" presStyleIdx="1" presStyleCnt="3">
        <dgm:presLayoutVars>
          <dgm:bulletEnabled val="1"/>
        </dgm:presLayoutVars>
      </dgm:prSet>
      <dgm:spPr/>
    </dgm:pt>
    <dgm:pt modelId="{E8CFAB68-C2A7-435F-A470-E3D12DE19245}" type="pres">
      <dgm:prSet presAssocID="{90E2E99C-A0CD-4F15-941D-07BE74B34AE1}" presName="sp" presStyleCnt="0"/>
      <dgm:spPr/>
    </dgm:pt>
    <dgm:pt modelId="{2B18120D-7D8B-4DFF-9FD5-8BF43964D9DD}" type="pres">
      <dgm:prSet presAssocID="{132F1C20-2309-4FDF-8965-15F2743898C3}" presName="linNode" presStyleCnt="0"/>
      <dgm:spPr/>
    </dgm:pt>
    <dgm:pt modelId="{3A5F4242-2F36-45FC-AE7D-6A5B4BBC7D43}" type="pres">
      <dgm:prSet presAssocID="{132F1C20-2309-4FDF-8965-15F2743898C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D073685-32E9-4E4D-B648-AF97C687BF10}" type="pres">
      <dgm:prSet presAssocID="{132F1C20-2309-4FDF-8965-15F2743898C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6017209-8CCD-4090-B737-FA5BF70D458E}" type="presOf" srcId="{236583FB-FB22-4FA9-9C74-174F43CC4276}" destId="{8EE72B58-B60C-4C60-8DCF-DD4C568C9F20}" srcOrd="0" destOrd="3" presId="urn:microsoft.com/office/officeart/2005/8/layout/vList5"/>
    <dgm:cxn modelId="{3E02B00D-89FC-4F74-9C3A-B591692A929B}" type="presOf" srcId="{3B980BE3-A7C8-4418-B294-6383664F662F}" destId="{818327F9-79B2-42A3-A88A-5AE22EA911BF}" srcOrd="0" destOrd="0" presId="urn:microsoft.com/office/officeart/2005/8/layout/vList5"/>
    <dgm:cxn modelId="{62D55F1E-5B23-47CA-8E5A-AA6DDB572C3F}" srcId="{63C48E98-CDEF-4428-B0C7-AD23FBC268D0}" destId="{236583FB-FB22-4FA9-9C74-174F43CC4276}" srcOrd="3" destOrd="0" parTransId="{75C8E79C-146E-4BCC-94C3-3455CB1F71C1}" sibTransId="{F45955C7-998F-4A7A-B8FE-8804F00F1316}"/>
    <dgm:cxn modelId="{30A8A021-F4B1-4701-9E12-15A3064E7466}" srcId="{132F1C20-2309-4FDF-8965-15F2743898C3}" destId="{0456D871-04F3-4466-B304-75361B5EC3E3}" srcOrd="3" destOrd="0" parTransId="{EF3EF5BE-65EE-4F22-B33F-E86C3503E12E}" sibTransId="{1FBBFCC6-2121-41D9-BEA5-42CD7A708CD4}"/>
    <dgm:cxn modelId="{198B462E-84A2-4438-8D4E-018BA577D585}" srcId="{3B980BE3-A7C8-4418-B294-6383664F662F}" destId="{B6A6BBD8-CF25-46EB-B8B3-062D11282DE6}" srcOrd="1" destOrd="0" parTransId="{28C0B505-DE84-46D0-8E5D-4E14CAC9D94E}" sibTransId="{CDE0EC61-3ED5-453B-B613-8A4AF40B3681}"/>
    <dgm:cxn modelId="{7892A632-4FEF-4C0A-9942-2E91A5ECFE91}" srcId="{132F1C20-2309-4FDF-8965-15F2743898C3}" destId="{CCEC9CFB-FFCB-4924-B5D6-DC639B9A972C}" srcOrd="2" destOrd="0" parTransId="{F5D65B49-9B32-4263-B66A-A774DBB58F2A}" sibTransId="{65638193-7F9C-40F7-B0EC-2E4B18B13FBB}"/>
    <dgm:cxn modelId="{421EF532-2B4A-4CC1-9B47-915F816CDEAC}" srcId="{3B980BE3-A7C8-4418-B294-6383664F662F}" destId="{FF8129EF-4EB1-4E02-B347-3FCAA0B60467}" srcOrd="4" destOrd="0" parTransId="{796A8E51-AECD-4F0D-9EF1-C97C0D668DAE}" sibTransId="{DE228081-D753-4416-8ABF-8C0F310D7DAD}"/>
    <dgm:cxn modelId="{B2380635-2D46-4049-9F69-8180370EAA61}" srcId="{132F1C20-2309-4FDF-8965-15F2743898C3}" destId="{373B5F10-47F3-4D15-8D1B-BED7D1558A6C}" srcOrd="1" destOrd="0" parTransId="{10A96A0F-120C-48B9-BCEE-5F3CD500C9B1}" sibTransId="{537F3057-21F9-4F27-A9D2-D2295998D3E4}"/>
    <dgm:cxn modelId="{BCDEAC5C-1462-4961-B851-48B95A3040CE}" srcId="{3B980BE3-A7C8-4418-B294-6383664F662F}" destId="{584D0EA9-CBDC-4DC4-834F-A637D77A3232}" srcOrd="2" destOrd="0" parTransId="{DE5A642C-76B8-4010-AD54-8CF2CB3411A8}" sibTransId="{EB46FAE0-7CF2-41B8-BA2A-C71F87541AEC}"/>
    <dgm:cxn modelId="{0C925C47-C59D-4215-B564-2FA3A83D6A8B}" type="presOf" srcId="{373B5F10-47F3-4D15-8D1B-BED7D1558A6C}" destId="{2D073685-32E9-4E4D-B648-AF97C687BF10}" srcOrd="0" destOrd="1" presId="urn:microsoft.com/office/officeart/2005/8/layout/vList5"/>
    <dgm:cxn modelId="{33A74367-E7D4-4AA2-AC5E-0CE4C98D6688}" type="presOf" srcId="{FF8129EF-4EB1-4E02-B347-3FCAA0B60467}" destId="{4595538E-3A8F-4E24-AC08-685E77201C1D}" srcOrd="0" destOrd="4" presId="urn:microsoft.com/office/officeart/2005/8/layout/vList5"/>
    <dgm:cxn modelId="{70CF1A6A-03F3-4798-BF31-7928C2172AEE}" srcId="{3B980BE3-A7C8-4418-B294-6383664F662F}" destId="{D765A906-A79B-4E9A-B187-D138094E9D58}" srcOrd="3" destOrd="0" parTransId="{F33C8E97-47AB-4E38-8457-F375D4353414}" sibTransId="{5FE54B43-7FE6-4201-8382-CEC1A4B1D45C}"/>
    <dgm:cxn modelId="{8F32AA4D-3DE6-4584-AEB0-CCFA75133F24}" type="presOf" srcId="{5C6A378F-3D09-4D92-85DB-B3F95AC3640B}" destId="{8EE72B58-B60C-4C60-8DCF-DD4C568C9F20}" srcOrd="0" destOrd="2" presId="urn:microsoft.com/office/officeart/2005/8/layout/vList5"/>
    <dgm:cxn modelId="{52B0E54D-D8F1-45A8-9A47-E4927B34D7B9}" srcId="{63C48E98-CDEF-4428-B0C7-AD23FBC268D0}" destId="{5C6A378F-3D09-4D92-85DB-B3F95AC3640B}" srcOrd="2" destOrd="0" parTransId="{BE910ACD-818A-4F1A-A310-03B8E6E50621}" sibTransId="{5B74F9B5-F660-449C-952B-64B24D44C635}"/>
    <dgm:cxn modelId="{A904A54F-4A88-4C09-A343-CDD13E775D5C}" type="presOf" srcId="{D765A906-A79B-4E9A-B187-D138094E9D58}" destId="{4595538E-3A8F-4E24-AC08-685E77201C1D}" srcOrd="0" destOrd="3" presId="urn:microsoft.com/office/officeart/2005/8/layout/vList5"/>
    <dgm:cxn modelId="{F5CCE157-BC82-470D-A1D3-AAC16548CA2D}" type="presOf" srcId="{898834AC-339D-49C3-8D42-AEBFD2DA4713}" destId="{28819085-2A6E-4B18-AFFE-5BED1FFDE00A}" srcOrd="0" destOrd="0" presId="urn:microsoft.com/office/officeart/2005/8/layout/vList5"/>
    <dgm:cxn modelId="{B154CF7C-201C-4D46-8C74-CF53EEC03ED5}" type="presOf" srcId="{8B8F9DCF-2AE7-4D99-809B-E434669CE143}" destId="{8EE72B58-B60C-4C60-8DCF-DD4C568C9F20}" srcOrd="0" destOrd="0" presId="urn:microsoft.com/office/officeart/2005/8/layout/vList5"/>
    <dgm:cxn modelId="{F678267D-8230-48C5-A811-F5F83731D5DB}" type="presOf" srcId="{B6A6BBD8-CF25-46EB-B8B3-062D11282DE6}" destId="{4595538E-3A8F-4E24-AC08-685E77201C1D}" srcOrd="0" destOrd="1" presId="urn:microsoft.com/office/officeart/2005/8/layout/vList5"/>
    <dgm:cxn modelId="{B0106E8E-D69B-4E63-9603-D480F8403DE2}" type="presOf" srcId="{58EF01BD-997F-49FC-BAF2-35409C2D6339}" destId="{2D073685-32E9-4E4D-B648-AF97C687BF10}" srcOrd="0" destOrd="0" presId="urn:microsoft.com/office/officeart/2005/8/layout/vList5"/>
    <dgm:cxn modelId="{50D09292-A1C3-48F2-A34F-2C4823569283}" srcId="{898834AC-339D-49C3-8D42-AEBFD2DA4713}" destId="{63C48E98-CDEF-4428-B0C7-AD23FBC268D0}" srcOrd="0" destOrd="0" parTransId="{4D5C4D2D-F4BC-437E-854C-C6EADCBEB977}" sibTransId="{BA4669E4-EB47-4449-AE77-E0B6ACF5605B}"/>
    <dgm:cxn modelId="{F16D30A0-3351-41DD-AF9F-C9CE236B644F}" type="presOf" srcId="{0456D871-04F3-4466-B304-75361B5EC3E3}" destId="{2D073685-32E9-4E4D-B648-AF97C687BF10}" srcOrd="0" destOrd="3" presId="urn:microsoft.com/office/officeart/2005/8/layout/vList5"/>
    <dgm:cxn modelId="{972643A5-3CE4-4C87-90B3-1819C8288BB4}" srcId="{63C48E98-CDEF-4428-B0C7-AD23FBC268D0}" destId="{8B8F9DCF-2AE7-4D99-809B-E434669CE143}" srcOrd="0" destOrd="0" parTransId="{07D8DAE8-A241-448A-B435-05EA3DC33FD2}" sibTransId="{DFE13D33-BE1A-48A6-8E17-03FEF3D063AE}"/>
    <dgm:cxn modelId="{2C755DA6-5B06-4133-83CA-C3C239C13534}" srcId="{63C48E98-CDEF-4428-B0C7-AD23FBC268D0}" destId="{25D88A81-A372-48CE-ADBF-EC9B74B89EE2}" srcOrd="1" destOrd="0" parTransId="{4EEB261A-7DDF-4324-982C-18A0C27CCA6A}" sibTransId="{1C05BA52-5B9A-4BC1-ADF0-57550BD916AE}"/>
    <dgm:cxn modelId="{3F05E9AC-FD43-4ECB-A131-56008A68AE8B}" type="presOf" srcId="{25D88A81-A372-48CE-ADBF-EC9B74B89EE2}" destId="{8EE72B58-B60C-4C60-8DCF-DD4C568C9F20}" srcOrd="0" destOrd="1" presId="urn:microsoft.com/office/officeart/2005/8/layout/vList5"/>
    <dgm:cxn modelId="{1B2E55AF-314D-4BD2-916E-1485920EFD18}" type="presOf" srcId="{132F1C20-2309-4FDF-8965-15F2743898C3}" destId="{3A5F4242-2F36-45FC-AE7D-6A5B4BBC7D43}" srcOrd="0" destOrd="0" presId="urn:microsoft.com/office/officeart/2005/8/layout/vList5"/>
    <dgm:cxn modelId="{F242DFC0-86A6-4940-ADA7-B1C2FCA998A2}" type="presOf" srcId="{584D0EA9-CBDC-4DC4-834F-A637D77A3232}" destId="{4595538E-3A8F-4E24-AC08-685E77201C1D}" srcOrd="0" destOrd="2" presId="urn:microsoft.com/office/officeart/2005/8/layout/vList5"/>
    <dgm:cxn modelId="{11C89EC5-7517-444A-A396-A159100EF23C}" type="presOf" srcId="{CCEC9CFB-FFCB-4924-B5D6-DC639B9A972C}" destId="{2D073685-32E9-4E4D-B648-AF97C687BF10}" srcOrd="0" destOrd="2" presId="urn:microsoft.com/office/officeart/2005/8/layout/vList5"/>
    <dgm:cxn modelId="{743656C9-094A-48F2-B307-53FAD902EFBF}" srcId="{3B980BE3-A7C8-4418-B294-6383664F662F}" destId="{AAD8F84E-7E02-4B89-A698-93F7A9BCCCB7}" srcOrd="0" destOrd="0" parTransId="{FF4DDAF1-F15A-4F72-8EF6-775DD117B6FF}" sibTransId="{4B129BDE-D30E-41C0-B3E0-CAB170AEDEE7}"/>
    <dgm:cxn modelId="{A660F9D6-7B65-4433-BC40-2C4C5F3D90D9}" type="presOf" srcId="{AAD8F84E-7E02-4B89-A698-93F7A9BCCCB7}" destId="{4595538E-3A8F-4E24-AC08-685E77201C1D}" srcOrd="0" destOrd="0" presId="urn:microsoft.com/office/officeart/2005/8/layout/vList5"/>
    <dgm:cxn modelId="{D0EF2DEE-0DA9-4719-8976-54DB15FDA604}" srcId="{898834AC-339D-49C3-8D42-AEBFD2DA4713}" destId="{3B980BE3-A7C8-4418-B294-6383664F662F}" srcOrd="1" destOrd="0" parTransId="{4447BA3E-9825-4270-AA6A-556999698D7C}" sibTransId="{90E2E99C-A0CD-4F15-941D-07BE74B34AE1}"/>
    <dgm:cxn modelId="{74B620F6-C31E-464D-8F45-E558EBFF306E}" type="presOf" srcId="{63C48E98-CDEF-4428-B0C7-AD23FBC268D0}" destId="{6D758C0A-51C6-4B65-BF90-6BA2A2D60A11}" srcOrd="0" destOrd="0" presId="urn:microsoft.com/office/officeart/2005/8/layout/vList5"/>
    <dgm:cxn modelId="{C71B0FF9-D68D-4C3C-82D4-9E074CB08E45}" srcId="{898834AC-339D-49C3-8D42-AEBFD2DA4713}" destId="{132F1C20-2309-4FDF-8965-15F2743898C3}" srcOrd="2" destOrd="0" parTransId="{83A50DA3-2335-48F2-AC76-363A91B98188}" sibTransId="{CCC02E48-627E-4AF2-B240-5308643BA4CA}"/>
    <dgm:cxn modelId="{CD4C46FA-3B2D-41F7-BFBF-F0C6EC337B59}" srcId="{132F1C20-2309-4FDF-8965-15F2743898C3}" destId="{58EF01BD-997F-49FC-BAF2-35409C2D6339}" srcOrd="0" destOrd="0" parTransId="{E0C71EA3-6847-40D5-99ED-D1BFF3C5644E}" sibTransId="{FB498DDE-FC94-4E03-B8F5-84EDBAB51DF1}"/>
    <dgm:cxn modelId="{9420AFCC-4520-4F58-99AF-D4BBE9DFCD24}" type="presParOf" srcId="{28819085-2A6E-4B18-AFFE-5BED1FFDE00A}" destId="{FB78B231-7915-4DBC-915C-867ED16B808E}" srcOrd="0" destOrd="0" presId="urn:microsoft.com/office/officeart/2005/8/layout/vList5"/>
    <dgm:cxn modelId="{AF9CE9E3-C06A-476B-A218-76E936BC7AFC}" type="presParOf" srcId="{FB78B231-7915-4DBC-915C-867ED16B808E}" destId="{6D758C0A-51C6-4B65-BF90-6BA2A2D60A11}" srcOrd="0" destOrd="0" presId="urn:microsoft.com/office/officeart/2005/8/layout/vList5"/>
    <dgm:cxn modelId="{8E4864EF-E1F4-425F-AF8D-53540BE6CE21}" type="presParOf" srcId="{FB78B231-7915-4DBC-915C-867ED16B808E}" destId="{8EE72B58-B60C-4C60-8DCF-DD4C568C9F20}" srcOrd="1" destOrd="0" presId="urn:microsoft.com/office/officeart/2005/8/layout/vList5"/>
    <dgm:cxn modelId="{AC753FBC-02F3-4863-BFC9-093EB863BA1D}" type="presParOf" srcId="{28819085-2A6E-4B18-AFFE-5BED1FFDE00A}" destId="{50A39FEC-1DE7-436E-B705-2411A29F67BB}" srcOrd="1" destOrd="0" presId="urn:microsoft.com/office/officeart/2005/8/layout/vList5"/>
    <dgm:cxn modelId="{7D0FDFF3-97A9-459D-89D8-DDE786C1E2B9}" type="presParOf" srcId="{28819085-2A6E-4B18-AFFE-5BED1FFDE00A}" destId="{DAF2F3D6-D611-49E1-A3E4-A9746E6BD13F}" srcOrd="2" destOrd="0" presId="urn:microsoft.com/office/officeart/2005/8/layout/vList5"/>
    <dgm:cxn modelId="{615CA590-85F5-4BF2-B0F8-23884C3A2FBB}" type="presParOf" srcId="{DAF2F3D6-D611-49E1-A3E4-A9746E6BD13F}" destId="{818327F9-79B2-42A3-A88A-5AE22EA911BF}" srcOrd="0" destOrd="0" presId="urn:microsoft.com/office/officeart/2005/8/layout/vList5"/>
    <dgm:cxn modelId="{B4978036-C072-42E2-AC99-FE84B58182DE}" type="presParOf" srcId="{DAF2F3D6-D611-49E1-A3E4-A9746E6BD13F}" destId="{4595538E-3A8F-4E24-AC08-685E77201C1D}" srcOrd="1" destOrd="0" presId="urn:microsoft.com/office/officeart/2005/8/layout/vList5"/>
    <dgm:cxn modelId="{DA40E734-24A4-4975-80AB-E82435DB6D4E}" type="presParOf" srcId="{28819085-2A6E-4B18-AFFE-5BED1FFDE00A}" destId="{E8CFAB68-C2A7-435F-A470-E3D12DE19245}" srcOrd="3" destOrd="0" presId="urn:microsoft.com/office/officeart/2005/8/layout/vList5"/>
    <dgm:cxn modelId="{41ACB1EC-2DBE-48C9-A1B1-41458D77E35A}" type="presParOf" srcId="{28819085-2A6E-4B18-AFFE-5BED1FFDE00A}" destId="{2B18120D-7D8B-4DFF-9FD5-8BF43964D9DD}" srcOrd="4" destOrd="0" presId="urn:microsoft.com/office/officeart/2005/8/layout/vList5"/>
    <dgm:cxn modelId="{E6394253-182D-4B5A-9EB3-70CD612A4B04}" type="presParOf" srcId="{2B18120D-7D8B-4DFF-9FD5-8BF43964D9DD}" destId="{3A5F4242-2F36-45FC-AE7D-6A5B4BBC7D43}" srcOrd="0" destOrd="0" presId="urn:microsoft.com/office/officeart/2005/8/layout/vList5"/>
    <dgm:cxn modelId="{07F06B21-D711-474D-B5B7-FCCDB6F1AA30}" type="presParOf" srcId="{2B18120D-7D8B-4DFF-9FD5-8BF43964D9DD}" destId="{2D073685-32E9-4E4D-B648-AF97C687B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8834AC-339D-49C3-8D42-AEBFD2DA471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C48E98-CDEF-4428-B0C7-AD23FBC268D0}">
      <dgm:prSet phldrT="[Text]"/>
      <dgm:spPr/>
      <dgm:t>
        <a:bodyPr/>
        <a:lstStyle/>
        <a:p>
          <a:r>
            <a:rPr lang="en-GB" dirty="0"/>
            <a:t>2022 valuation approach</a:t>
          </a:r>
        </a:p>
      </dgm:t>
    </dgm:pt>
    <dgm:pt modelId="{4D5C4D2D-F4BC-437E-854C-C6EADCBEB977}" type="parTrans" cxnId="{50D09292-A1C3-48F2-A34F-2C4823569283}">
      <dgm:prSet/>
      <dgm:spPr/>
      <dgm:t>
        <a:bodyPr/>
        <a:lstStyle/>
        <a:p>
          <a:endParaRPr lang="en-GB"/>
        </a:p>
      </dgm:t>
    </dgm:pt>
    <dgm:pt modelId="{BA4669E4-EB47-4449-AE77-E0B6ACF5605B}" type="sibTrans" cxnId="{50D09292-A1C3-48F2-A34F-2C4823569283}">
      <dgm:prSet/>
      <dgm:spPr/>
      <dgm:t>
        <a:bodyPr/>
        <a:lstStyle/>
        <a:p>
          <a:endParaRPr lang="en-GB"/>
        </a:p>
      </dgm:t>
    </dgm:pt>
    <dgm:pt modelId="{8B8F9DCF-2AE7-4D99-809B-E434669CE143}">
      <dgm:prSet phldrT="[Text]"/>
      <dgm:spPr/>
      <dgm:t>
        <a:bodyPr/>
        <a:lstStyle/>
        <a:p>
          <a:r>
            <a:rPr lang="en-GB" dirty="0"/>
            <a:t>Methods and assumptions</a:t>
          </a:r>
        </a:p>
      </dgm:t>
    </dgm:pt>
    <dgm:pt modelId="{07D8DAE8-A241-448A-B435-05EA3DC33FD2}" type="parTrans" cxnId="{972643A5-3CE4-4C87-90B3-1819C8288BB4}">
      <dgm:prSet/>
      <dgm:spPr/>
      <dgm:t>
        <a:bodyPr/>
        <a:lstStyle/>
        <a:p>
          <a:endParaRPr lang="en-GB"/>
        </a:p>
      </dgm:t>
    </dgm:pt>
    <dgm:pt modelId="{DFE13D33-BE1A-48A6-8E17-03FEF3D063AE}" type="sibTrans" cxnId="{972643A5-3CE4-4C87-90B3-1819C8288BB4}">
      <dgm:prSet/>
      <dgm:spPr/>
      <dgm:t>
        <a:bodyPr/>
        <a:lstStyle/>
        <a:p>
          <a:endParaRPr lang="en-GB"/>
        </a:p>
      </dgm:t>
    </dgm:pt>
    <dgm:pt modelId="{25D88A81-A372-48CE-ADBF-EC9B74B89EE2}">
      <dgm:prSet phldrT="[Text]"/>
      <dgm:spPr/>
      <dgm:t>
        <a:bodyPr/>
        <a:lstStyle/>
        <a:p>
          <a:r>
            <a:rPr lang="en-GB" dirty="0"/>
            <a:t>Consistency of past service funding and contribution rate</a:t>
          </a:r>
        </a:p>
      </dgm:t>
    </dgm:pt>
    <dgm:pt modelId="{4EEB261A-7DDF-4324-982C-18A0C27CCA6A}" type="parTrans" cxnId="{2C755DA6-5B06-4133-83CA-C3C239C13534}">
      <dgm:prSet/>
      <dgm:spPr/>
      <dgm:t>
        <a:bodyPr/>
        <a:lstStyle/>
        <a:p>
          <a:endParaRPr lang="en-GB"/>
        </a:p>
      </dgm:t>
    </dgm:pt>
    <dgm:pt modelId="{1C05BA52-5B9A-4BC1-ADF0-57550BD916AE}" type="sibTrans" cxnId="{2C755DA6-5B06-4133-83CA-C3C239C13534}">
      <dgm:prSet/>
      <dgm:spPr/>
      <dgm:t>
        <a:bodyPr/>
        <a:lstStyle/>
        <a:p>
          <a:endParaRPr lang="en-GB"/>
        </a:p>
      </dgm:t>
    </dgm:pt>
    <dgm:pt modelId="{3B980BE3-A7C8-4418-B294-6383664F662F}">
      <dgm:prSet phldrT="[Text]"/>
      <dgm:spPr/>
      <dgm:t>
        <a:bodyPr/>
        <a:lstStyle/>
        <a:p>
          <a:r>
            <a:rPr lang="en-GB" dirty="0"/>
            <a:t>Stabilisation mechanism</a:t>
          </a:r>
        </a:p>
      </dgm:t>
    </dgm:pt>
    <dgm:pt modelId="{4447BA3E-9825-4270-AA6A-556999698D7C}" type="parTrans" cxnId="{D0EF2DEE-0DA9-4719-8976-54DB15FDA604}">
      <dgm:prSet/>
      <dgm:spPr/>
      <dgm:t>
        <a:bodyPr/>
        <a:lstStyle/>
        <a:p>
          <a:endParaRPr lang="en-GB"/>
        </a:p>
      </dgm:t>
    </dgm:pt>
    <dgm:pt modelId="{90E2E99C-A0CD-4F15-941D-07BE74B34AE1}" type="sibTrans" cxnId="{D0EF2DEE-0DA9-4719-8976-54DB15FDA604}">
      <dgm:prSet/>
      <dgm:spPr/>
      <dgm:t>
        <a:bodyPr/>
        <a:lstStyle/>
        <a:p>
          <a:endParaRPr lang="en-GB"/>
        </a:p>
      </dgm:t>
    </dgm:pt>
    <dgm:pt modelId="{AAD8F84E-7E02-4B89-A698-93F7A9BCCCB7}">
      <dgm:prSet phldrT="[Text]" custT="1"/>
      <dgm:spPr/>
      <dgm:t>
        <a:bodyPr/>
        <a:lstStyle/>
        <a:p>
          <a:r>
            <a:rPr lang="en-GB" sz="1500" dirty="0"/>
            <a:t>Maximum changes of 1% of pay for tax-raising bodies and academies</a:t>
          </a:r>
        </a:p>
      </dgm:t>
    </dgm:pt>
    <dgm:pt modelId="{FF4DDAF1-F15A-4F72-8EF6-775DD117B6FF}" type="parTrans" cxnId="{743656C9-094A-48F2-B307-53FAD902EFBF}">
      <dgm:prSet/>
      <dgm:spPr/>
      <dgm:t>
        <a:bodyPr/>
        <a:lstStyle/>
        <a:p>
          <a:endParaRPr lang="en-GB"/>
        </a:p>
      </dgm:t>
    </dgm:pt>
    <dgm:pt modelId="{4B129BDE-D30E-41C0-B3E0-CAB170AEDEE7}" type="sibTrans" cxnId="{743656C9-094A-48F2-B307-53FAD902EFBF}">
      <dgm:prSet/>
      <dgm:spPr/>
      <dgm:t>
        <a:bodyPr/>
        <a:lstStyle/>
        <a:p>
          <a:endParaRPr lang="en-GB"/>
        </a:p>
      </dgm:t>
    </dgm:pt>
    <dgm:pt modelId="{132F1C20-2309-4FDF-8965-15F2743898C3}">
      <dgm:prSet phldrT="[Text]"/>
      <dgm:spPr/>
      <dgm:t>
        <a:bodyPr/>
        <a:lstStyle/>
        <a:p>
          <a:r>
            <a:rPr lang="en-GB" dirty="0"/>
            <a:t>Pooling </a:t>
          </a:r>
        </a:p>
      </dgm:t>
    </dgm:pt>
    <dgm:pt modelId="{83A50DA3-2335-48F2-AC76-363A91B98188}" type="parTrans" cxnId="{C71B0FF9-D68D-4C3C-82D4-9E074CB08E45}">
      <dgm:prSet/>
      <dgm:spPr/>
      <dgm:t>
        <a:bodyPr/>
        <a:lstStyle/>
        <a:p>
          <a:endParaRPr lang="en-GB"/>
        </a:p>
      </dgm:t>
    </dgm:pt>
    <dgm:pt modelId="{CCC02E48-627E-4AF2-B240-5308643BA4CA}" type="sibTrans" cxnId="{C71B0FF9-D68D-4C3C-82D4-9E074CB08E45}">
      <dgm:prSet/>
      <dgm:spPr/>
      <dgm:t>
        <a:bodyPr/>
        <a:lstStyle/>
        <a:p>
          <a:endParaRPr lang="en-GB"/>
        </a:p>
      </dgm:t>
    </dgm:pt>
    <dgm:pt modelId="{58EF01BD-997F-49FC-BAF2-35409C2D6339}">
      <dgm:prSet phldrT="[Text]"/>
      <dgm:spPr/>
      <dgm:t>
        <a:bodyPr/>
        <a:lstStyle/>
        <a:p>
          <a:r>
            <a:rPr lang="en-GB" dirty="0"/>
            <a:t>Academy pool for stability of funding and contribution rates</a:t>
          </a:r>
        </a:p>
      </dgm:t>
    </dgm:pt>
    <dgm:pt modelId="{E0C71EA3-6847-40D5-99ED-D1BFF3C5644E}" type="parTrans" cxnId="{CD4C46FA-3B2D-41F7-BFBF-F0C6EC337B59}">
      <dgm:prSet/>
      <dgm:spPr/>
      <dgm:t>
        <a:bodyPr/>
        <a:lstStyle/>
        <a:p>
          <a:endParaRPr lang="en-GB"/>
        </a:p>
      </dgm:t>
    </dgm:pt>
    <dgm:pt modelId="{FB498DDE-FC94-4E03-B8F5-84EDBAB51DF1}" type="sibTrans" cxnId="{CD4C46FA-3B2D-41F7-BFBF-F0C6EC337B59}">
      <dgm:prSet/>
      <dgm:spPr/>
      <dgm:t>
        <a:bodyPr/>
        <a:lstStyle/>
        <a:p>
          <a:endParaRPr lang="en-GB"/>
        </a:p>
      </dgm:t>
    </dgm:pt>
    <dgm:pt modelId="{0F4F822F-7071-4C72-A609-C0DEA7A153D9}">
      <dgm:prSet phldrT="[Text]"/>
      <dgm:spPr/>
      <dgm:t>
        <a:bodyPr/>
        <a:lstStyle/>
        <a:p>
          <a:r>
            <a:rPr lang="en-GB" dirty="0"/>
            <a:t>Town and Parish Council pool unchanged</a:t>
          </a:r>
        </a:p>
      </dgm:t>
    </dgm:pt>
    <dgm:pt modelId="{889EFCD1-D727-43F6-8EE7-0D9A76D924E2}" type="parTrans" cxnId="{737CD013-87F6-44EB-9637-2F6DE9CE4C0C}">
      <dgm:prSet/>
      <dgm:spPr/>
    </dgm:pt>
    <dgm:pt modelId="{1CB66D1B-7729-48F9-B51A-8531F885EEE9}" type="sibTrans" cxnId="{737CD013-87F6-44EB-9637-2F6DE9CE4C0C}">
      <dgm:prSet/>
      <dgm:spPr/>
    </dgm:pt>
    <dgm:pt modelId="{69969150-A524-4261-BFB5-60759CB3F800}">
      <dgm:prSet phldrT="[Text]" custT="1"/>
      <dgm:spPr/>
      <dgm:t>
        <a:bodyPr/>
        <a:lstStyle/>
        <a:p>
          <a:r>
            <a:rPr lang="en-GB" sz="1500" dirty="0"/>
            <a:t>Other employers - spread surplus/deficit over appropriate period</a:t>
          </a:r>
        </a:p>
      </dgm:t>
    </dgm:pt>
    <dgm:pt modelId="{9F6F5868-ECF9-4496-8ACF-429AD0BF802D}" type="parTrans" cxnId="{E53F7D07-9088-43B5-A53C-A53BD7D5138D}">
      <dgm:prSet/>
      <dgm:spPr/>
    </dgm:pt>
    <dgm:pt modelId="{A6F8EDCE-4ABA-46EC-8C58-DD779A23E63F}" type="sibTrans" cxnId="{E53F7D07-9088-43B5-A53C-A53BD7D5138D}">
      <dgm:prSet/>
      <dgm:spPr/>
    </dgm:pt>
    <dgm:pt modelId="{28819085-2A6E-4B18-AFFE-5BED1FFDE00A}" type="pres">
      <dgm:prSet presAssocID="{898834AC-339D-49C3-8D42-AEBFD2DA4713}" presName="Name0" presStyleCnt="0">
        <dgm:presLayoutVars>
          <dgm:dir/>
          <dgm:animLvl val="lvl"/>
          <dgm:resizeHandles val="exact"/>
        </dgm:presLayoutVars>
      </dgm:prSet>
      <dgm:spPr/>
    </dgm:pt>
    <dgm:pt modelId="{FB78B231-7915-4DBC-915C-867ED16B808E}" type="pres">
      <dgm:prSet presAssocID="{63C48E98-CDEF-4428-B0C7-AD23FBC268D0}" presName="linNode" presStyleCnt="0"/>
      <dgm:spPr/>
    </dgm:pt>
    <dgm:pt modelId="{6D758C0A-51C6-4B65-BF90-6BA2A2D60A11}" type="pres">
      <dgm:prSet presAssocID="{63C48E98-CDEF-4428-B0C7-AD23FBC268D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EE72B58-B60C-4C60-8DCF-DD4C568C9F20}" type="pres">
      <dgm:prSet presAssocID="{63C48E98-CDEF-4428-B0C7-AD23FBC268D0}" presName="descendantText" presStyleLbl="alignAccFollowNode1" presStyleIdx="0" presStyleCnt="3">
        <dgm:presLayoutVars>
          <dgm:bulletEnabled val="1"/>
        </dgm:presLayoutVars>
      </dgm:prSet>
      <dgm:spPr/>
    </dgm:pt>
    <dgm:pt modelId="{50A39FEC-1DE7-436E-B705-2411A29F67BB}" type="pres">
      <dgm:prSet presAssocID="{BA4669E4-EB47-4449-AE77-E0B6ACF5605B}" presName="sp" presStyleCnt="0"/>
      <dgm:spPr/>
    </dgm:pt>
    <dgm:pt modelId="{DAF2F3D6-D611-49E1-A3E4-A9746E6BD13F}" type="pres">
      <dgm:prSet presAssocID="{3B980BE3-A7C8-4418-B294-6383664F662F}" presName="linNode" presStyleCnt="0"/>
      <dgm:spPr/>
    </dgm:pt>
    <dgm:pt modelId="{818327F9-79B2-42A3-A88A-5AE22EA911BF}" type="pres">
      <dgm:prSet presAssocID="{3B980BE3-A7C8-4418-B294-6383664F662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595538E-3A8F-4E24-AC08-685E77201C1D}" type="pres">
      <dgm:prSet presAssocID="{3B980BE3-A7C8-4418-B294-6383664F662F}" presName="descendantText" presStyleLbl="alignAccFollowNode1" presStyleIdx="1" presStyleCnt="3">
        <dgm:presLayoutVars>
          <dgm:bulletEnabled val="1"/>
        </dgm:presLayoutVars>
      </dgm:prSet>
      <dgm:spPr/>
    </dgm:pt>
    <dgm:pt modelId="{E8CFAB68-C2A7-435F-A470-E3D12DE19245}" type="pres">
      <dgm:prSet presAssocID="{90E2E99C-A0CD-4F15-941D-07BE74B34AE1}" presName="sp" presStyleCnt="0"/>
      <dgm:spPr/>
    </dgm:pt>
    <dgm:pt modelId="{2B18120D-7D8B-4DFF-9FD5-8BF43964D9DD}" type="pres">
      <dgm:prSet presAssocID="{132F1C20-2309-4FDF-8965-15F2743898C3}" presName="linNode" presStyleCnt="0"/>
      <dgm:spPr/>
    </dgm:pt>
    <dgm:pt modelId="{3A5F4242-2F36-45FC-AE7D-6A5B4BBC7D43}" type="pres">
      <dgm:prSet presAssocID="{132F1C20-2309-4FDF-8965-15F2743898C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D073685-32E9-4E4D-B648-AF97C687BF10}" type="pres">
      <dgm:prSet presAssocID="{132F1C20-2309-4FDF-8965-15F2743898C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53F7D07-9088-43B5-A53C-A53BD7D5138D}" srcId="{3B980BE3-A7C8-4418-B294-6383664F662F}" destId="{69969150-A524-4261-BFB5-60759CB3F800}" srcOrd="1" destOrd="0" parTransId="{9F6F5868-ECF9-4496-8ACF-429AD0BF802D}" sibTransId="{A6F8EDCE-4ABA-46EC-8C58-DD779A23E63F}"/>
    <dgm:cxn modelId="{3E02B00D-89FC-4F74-9C3A-B591692A929B}" type="presOf" srcId="{3B980BE3-A7C8-4418-B294-6383664F662F}" destId="{818327F9-79B2-42A3-A88A-5AE22EA911BF}" srcOrd="0" destOrd="0" presId="urn:microsoft.com/office/officeart/2005/8/layout/vList5"/>
    <dgm:cxn modelId="{737CD013-87F6-44EB-9637-2F6DE9CE4C0C}" srcId="{132F1C20-2309-4FDF-8965-15F2743898C3}" destId="{0F4F822F-7071-4C72-A609-C0DEA7A153D9}" srcOrd="1" destOrd="0" parTransId="{889EFCD1-D727-43F6-8EE7-0D9A76D924E2}" sibTransId="{1CB66D1B-7729-48F9-B51A-8531F885EEE9}"/>
    <dgm:cxn modelId="{E1A47534-6C93-4C49-93C9-159E249DD43E}" type="presOf" srcId="{69969150-A524-4261-BFB5-60759CB3F800}" destId="{4595538E-3A8F-4E24-AC08-685E77201C1D}" srcOrd="0" destOrd="1" presId="urn:microsoft.com/office/officeart/2005/8/layout/vList5"/>
    <dgm:cxn modelId="{F5CCE157-BC82-470D-A1D3-AAC16548CA2D}" type="presOf" srcId="{898834AC-339D-49C3-8D42-AEBFD2DA4713}" destId="{28819085-2A6E-4B18-AFFE-5BED1FFDE00A}" srcOrd="0" destOrd="0" presId="urn:microsoft.com/office/officeart/2005/8/layout/vList5"/>
    <dgm:cxn modelId="{4A90AE7C-7E93-4E85-B260-87F310F57581}" type="presOf" srcId="{0F4F822F-7071-4C72-A609-C0DEA7A153D9}" destId="{2D073685-32E9-4E4D-B648-AF97C687BF10}" srcOrd="0" destOrd="1" presId="urn:microsoft.com/office/officeart/2005/8/layout/vList5"/>
    <dgm:cxn modelId="{B154CF7C-201C-4D46-8C74-CF53EEC03ED5}" type="presOf" srcId="{8B8F9DCF-2AE7-4D99-809B-E434669CE143}" destId="{8EE72B58-B60C-4C60-8DCF-DD4C568C9F20}" srcOrd="0" destOrd="0" presId="urn:microsoft.com/office/officeart/2005/8/layout/vList5"/>
    <dgm:cxn modelId="{B0106E8E-D69B-4E63-9603-D480F8403DE2}" type="presOf" srcId="{58EF01BD-997F-49FC-BAF2-35409C2D6339}" destId="{2D073685-32E9-4E4D-B648-AF97C687BF10}" srcOrd="0" destOrd="0" presId="urn:microsoft.com/office/officeart/2005/8/layout/vList5"/>
    <dgm:cxn modelId="{50D09292-A1C3-48F2-A34F-2C4823569283}" srcId="{898834AC-339D-49C3-8D42-AEBFD2DA4713}" destId="{63C48E98-CDEF-4428-B0C7-AD23FBC268D0}" srcOrd="0" destOrd="0" parTransId="{4D5C4D2D-F4BC-437E-854C-C6EADCBEB977}" sibTransId="{BA4669E4-EB47-4449-AE77-E0B6ACF5605B}"/>
    <dgm:cxn modelId="{972643A5-3CE4-4C87-90B3-1819C8288BB4}" srcId="{63C48E98-CDEF-4428-B0C7-AD23FBC268D0}" destId="{8B8F9DCF-2AE7-4D99-809B-E434669CE143}" srcOrd="0" destOrd="0" parTransId="{07D8DAE8-A241-448A-B435-05EA3DC33FD2}" sibTransId="{DFE13D33-BE1A-48A6-8E17-03FEF3D063AE}"/>
    <dgm:cxn modelId="{2C755DA6-5B06-4133-83CA-C3C239C13534}" srcId="{63C48E98-CDEF-4428-B0C7-AD23FBC268D0}" destId="{25D88A81-A372-48CE-ADBF-EC9B74B89EE2}" srcOrd="1" destOrd="0" parTransId="{4EEB261A-7DDF-4324-982C-18A0C27CCA6A}" sibTransId="{1C05BA52-5B9A-4BC1-ADF0-57550BD916AE}"/>
    <dgm:cxn modelId="{3F05E9AC-FD43-4ECB-A131-56008A68AE8B}" type="presOf" srcId="{25D88A81-A372-48CE-ADBF-EC9B74B89EE2}" destId="{8EE72B58-B60C-4C60-8DCF-DD4C568C9F20}" srcOrd="0" destOrd="1" presId="urn:microsoft.com/office/officeart/2005/8/layout/vList5"/>
    <dgm:cxn modelId="{1B2E55AF-314D-4BD2-916E-1485920EFD18}" type="presOf" srcId="{132F1C20-2309-4FDF-8965-15F2743898C3}" destId="{3A5F4242-2F36-45FC-AE7D-6A5B4BBC7D43}" srcOrd="0" destOrd="0" presId="urn:microsoft.com/office/officeart/2005/8/layout/vList5"/>
    <dgm:cxn modelId="{743656C9-094A-48F2-B307-53FAD902EFBF}" srcId="{3B980BE3-A7C8-4418-B294-6383664F662F}" destId="{AAD8F84E-7E02-4B89-A698-93F7A9BCCCB7}" srcOrd="0" destOrd="0" parTransId="{FF4DDAF1-F15A-4F72-8EF6-775DD117B6FF}" sibTransId="{4B129BDE-D30E-41C0-B3E0-CAB170AEDEE7}"/>
    <dgm:cxn modelId="{A660F9D6-7B65-4433-BC40-2C4C5F3D90D9}" type="presOf" srcId="{AAD8F84E-7E02-4B89-A698-93F7A9BCCCB7}" destId="{4595538E-3A8F-4E24-AC08-685E77201C1D}" srcOrd="0" destOrd="0" presId="urn:microsoft.com/office/officeart/2005/8/layout/vList5"/>
    <dgm:cxn modelId="{D0EF2DEE-0DA9-4719-8976-54DB15FDA604}" srcId="{898834AC-339D-49C3-8D42-AEBFD2DA4713}" destId="{3B980BE3-A7C8-4418-B294-6383664F662F}" srcOrd="1" destOrd="0" parTransId="{4447BA3E-9825-4270-AA6A-556999698D7C}" sibTransId="{90E2E99C-A0CD-4F15-941D-07BE74B34AE1}"/>
    <dgm:cxn modelId="{74B620F6-C31E-464D-8F45-E558EBFF306E}" type="presOf" srcId="{63C48E98-CDEF-4428-B0C7-AD23FBC268D0}" destId="{6D758C0A-51C6-4B65-BF90-6BA2A2D60A11}" srcOrd="0" destOrd="0" presId="urn:microsoft.com/office/officeart/2005/8/layout/vList5"/>
    <dgm:cxn modelId="{C71B0FF9-D68D-4C3C-82D4-9E074CB08E45}" srcId="{898834AC-339D-49C3-8D42-AEBFD2DA4713}" destId="{132F1C20-2309-4FDF-8965-15F2743898C3}" srcOrd="2" destOrd="0" parTransId="{83A50DA3-2335-48F2-AC76-363A91B98188}" sibTransId="{CCC02E48-627E-4AF2-B240-5308643BA4CA}"/>
    <dgm:cxn modelId="{CD4C46FA-3B2D-41F7-BFBF-F0C6EC337B59}" srcId="{132F1C20-2309-4FDF-8965-15F2743898C3}" destId="{58EF01BD-997F-49FC-BAF2-35409C2D6339}" srcOrd="0" destOrd="0" parTransId="{E0C71EA3-6847-40D5-99ED-D1BFF3C5644E}" sibTransId="{FB498DDE-FC94-4E03-B8F5-84EDBAB51DF1}"/>
    <dgm:cxn modelId="{9420AFCC-4520-4F58-99AF-D4BBE9DFCD24}" type="presParOf" srcId="{28819085-2A6E-4B18-AFFE-5BED1FFDE00A}" destId="{FB78B231-7915-4DBC-915C-867ED16B808E}" srcOrd="0" destOrd="0" presId="urn:microsoft.com/office/officeart/2005/8/layout/vList5"/>
    <dgm:cxn modelId="{AF9CE9E3-C06A-476B-A218-76E936BC7AFC}" type="presParOf" srcId="{FB78B231-7915-4DBC-915C-867ED16B808E}" destId="{6D758C0A-51C6-4B65-BF90-6BA2A2D60A11}" srcOrd="0" destOrd="0" presId="urn:microsoft.com/office/officeart/2005/8/layout/vList5"/>
    <dgm:cxn modelId="{8E4864EF-E1F4-425F-AF8D-53540BE6CE21}" type="presParOf" srcId="{FB78B231-7915-4DBC-915C-867ED16B808E}" destId="{8EE72B58-B60C-4C60-8DCF-DD4C568C9F20}" srcOrd="1" destOrd="0" presId="urn:microsoft.com/office/officeart/2005/8/layout/vList5"/>
    <dgm:cxn modelId="{AC753FBC-02F3-4863-BFC9-093EB863BA1D}" type="presParOf" srcId="{28819085-2A6E-4B18-AFFE-5BED1FFDE00A}" destId="{50A39FEC-1DE7-436E-B705-2411A29F67BB}" srcOrd="1" destOrd="0" presId="urn:microsoft.com/office/officeart/2005/8/layout/vList5"/>
    <dgm:cxn modelId="{7D0FDFF3-97A9-459D-89D8-DDE786C1E2B9}" type="presParOf" srcId="{28819085-2A6E-4B18-AFFE-5BED1FFDE00A}" destId="{DAF2F3D6-D611-49E1-A3E4-A9746E6BD13F}" srcOrd="2" destOrd="0" presId="urn:microsoft.com/office/officeart/2005/8/layout/vList5"/>
    <dgm:cxn modelId="{615CA590-85F5-4BF2-B0F8-23884C3A2FBB}" type="presParOf" srcId="{DAF2F3D6-D611-49E1-A3E4-A9746E6BD13F}" destId="{818327F9-79B2-42A3-A88A-5AE22EA911BF}" srcOrd="0" destOrd="0" presId="urn:microsoft.com/office/officeart/2005/8/layout/vList5"/>
    <dgm:cxn modelId="{B4978036-C072-42E2-AC99-FE84B58182DE}" type="presParOf" srcId="{DAF2F3D6-D611-49E1-A3E4-A9746E6BD13F}" destId="{4595538E-3A8F-4E24-AC08-685E77201C1D}" srcOrd="1" destOrd="0" presId="urn:microsoft.com/office/officeart/2005/8/layout/vList5"/>
    <dgm:cxn modelId="{DA40E734-24A4-4975-80AB-E82435DB6D4E}" type="presParOf" srcId="{28819085-2A6E-4B18-AFFE-5BED1FFDE00A}" destId="{E8CFAB68-C2A7-435F-A470-E3D12DE19245}" srcOrd="3" destOrd="0" presId="urn:microsoft.com/office/officeart/2005/8/layout/vList5"/>
    <dgm:cxn modelId="{41ACB1EC-2DBE-48C9-A1B1-41458D77E35A}" type="presParOf" srcId="{28819085-2A6E-4B18-AFFE-5BED1FFDE00A}" destId="{2B18120D-7D8B-4DFF-9FD5-8BF43964D9DD}" srcOrd="4" destOrd="0" presId="urn:microsoft.com/office/officeart/2005/8/layout/vList5"/>
    <dgm:cxn modelId="{E6394253-182D-4B5A-9EB3-70CD612A4B04}" type="presParOf" srcId="{2B18120D-7D8B-4DFF-9FD5-8BF43964D9DD}" destId="{3A5F4242-2F36-45FC-AE7D-6A5B4BBC7D43}" srcOrd="0" destOrd="0" presId="urn:microsoft.com/office/officeart/2005/8/layout/vList5"/>
    <dgm:cxn modelId="{07F06B21-D711-474D-B5B7-FCCDB6F1AA30}" type="presParOf" srcId="{2B18120D-7D8B-4DFF-9FD5-8BF43964D9DD}" destId="{2D073685-32E9-4E4D-B648-AF97C687B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F1B7-6C6C-4358-B005-1102F83D212C}">
      <dsp:nvSpPr>
        <dsp:cNvPr id="0" name=""/>
        <dsp:cNvSpPr/>
      </dsp:nvSpPr>
      <dsp:spPr>
        <a:xfrm>
          <a:off x="0" y="107843"/>
          <a:ext cx="5564498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a clear and transparent fund-specific strategy that will identify how employers’ pension liabilities are best met going forward</a:t>
          </a:r>
          <a:endParaRPr lang="en-GB" sz="1600" kern="1200" dirty="0"/>
        </a:p>
      </dsp:txBody>
      <dsp:txXfrm>
        <a:off x="46606" y="154449"/>
        <a:ext cx="5471286" cy="861508"/>
      </dsp:txXfrm>
    </dsp:sp>
    <dsp:sp modelId="{EF31FAB2-CE41-49C5-872E-F27E6BADA328}">
      <dsp:nvSpPr>
        <dsp:cNvPr id="0" name=""/>
        <dsp:cNvSpPr/>
      </dsp:nvSpPr>
      <dsp:spPr>
        <a:xfrm>
          <a:off x="0" y="1108643"/>
          <a:ext cx="5564498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the desirability of maintaining as nearly constant a primary contribution rate as possible</a:t>
          </a:r>
          <a:endParaRPr lang="en-GB" sz="1600" kern="1200"/>
        </a:p>
      </dsp:txBody>
      <dsp:txXfrm>
        <a:off x="46606" y="1155249"/>
        <a:ext cx="5471286" cy="861508"/>
      </dsp:txXfrm>
    </dsp:sp>
    <dsp:sp modelId="{28823CCB-731E-4241-942F-7B89D46A1F96}">
      <dsp:nvSpPr>
        <dsp:cNvPr id="0" name=""/>
        <dsp:cNvSpPr/>
      </dsp:nvSpPr>
      <dsp:spPr>
        <a:xfrm>
          <a:off x="0" y="2109443"/>
          <a:ext cx="5564498" cy="95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Set contributions in a way that ensures the solvency and long-term cost efficiency of the Fund </a:t>
          </a:r>
          <a:endParaRPr lang="en-GB" sz="1600" kern="1200"/>
        </a:p>
      </dsp:txBody>
      <dsp:txXfrm>
        <a:off x="46606" y="2156049"/>
        <a:ext cx="5471286" cy="861508"/>
      </dsp:txXfrm>
    </dsp:sp>
    <dsp:sp modelId="{6035887C-1F32-4A22-98C4-257B97CB2BB7}">
      <dsp:nvSpPr>
        <dsp:cNvPr id="0" name=""/>
        <dsp:cNvSpPr/>
      </dsp:nvSpPr>
      <dsp:spPr>
        <a:xfrm>
          <a:off x="0" y="3110243"/>
          <a:ext cx="5564498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Take a prudent longer-term view of funding liabilities</a:t>
          </a:r>
          <a:endParaRPr lang="en-GB" sz="1600" kern="1200"/>
        </a:p>
      </dsp:txBody>
      <dsp:txXfrm>
        <a:off x="46606" y="3156849"/>
        <a:ext cx="5471286" cy="861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2B58-B60C-4C60-8DCF-DD4C568C9F20}">
      <dsp:nvSpPr>
        <dsp:cNvPr id="0" name=""/>
        <dsp:cNvSpPr/>
      </dsp:nvSpPr>
      <dsp:spPr>
        <a:xfrm rot="5400000">
          <a:off x="3269738" y="-1081075"/>
          <a:ext cx="1168603" cy="36273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Administering Authority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Employers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Members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Actuary</a:t>
          </a:r>
        </a:p>
      </dsp:txBody>
      <dsp:txXfrm rot="-5400000">
        <a:off x="2040374" y="205335"/>
        <a:ext cx="3570286" cy="1054511"/>
      </dsp:txXfrm>
    </dsp:sp>
    <dsp:sp modelId="{6D758C0A-51C6-4B65-BF90-6BA2A2D60A11}">
      <dsp:nvSpPr>
        <dsp:cNvPr id="0" name=""/>
        <dsp:cNvSpPr/>
      </dsp:nvSpPr>
      <dsp:spPr>
        <a:xfrm>
          <a:off x="0" y="2213"/>
          <a:ext cx="2040374" cy="1460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Roles of key parties</a:t>
          </a:r>
        </a:p>
      </dsp:txBody>
      <dsp:txXfrm>
        <a:off x="71308" y="73521"/>
        <a:ext cx="1897758" cy="1318138"/>
      </dsp:txXfrm>
    </dsp:sp>
    <dsp:sp modelId="{4595538E-3A8F-4E24-AC08-685E77201C1D}">
      <dsp:nvSpPr>
        <dsp:cNvPr id="0" name=""/>
        <dsp:cNvSpPr/>
      </dsp:nvSpPr>
      <dsp:spPr>
        <a:xfrm rot="5400000">
          <a:off x="3269738" y="452716"/>
          <a:ext cx="1168603" cy="36273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Valuation methods and assumptions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Recovery periods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Pooling and risk-sharing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Funding throughout employer “lifetime”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Employer flexibilities</a:t>
          </a:r>
        </a:p>
      </dsp:txBody>
      <dsp:txXfrm rot="-5400000">
        <a:off x="2040374" y="1739126"/>
        <a:ext cx="3570286" cy="1054511"/>
      </dsp:txXfrm>
    </dsp:sp>
    <dsp:sp modelId="{818327F9-79B2-42A3-A88A-5AE22EA911BF}">
      <dsp:nvSpPr>
        <dsp:cNvPr id="0" name=""/>
        <dsp:cNvSpPr/>
      </dsp:nvSpPr>
      <dsp:spPr>
        <a:xfrm>
          <a:off x="0" y="1536005"/>
          <a:ext cx="2040374" cy="14607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Funding strategy</a:t>
          </a:r>
        </a:p>
      </dsp:txBody>
      <dsp:txXfrm>
        <a:off x="71308" y="1607313"/>
        <a:ext cx="1897758" cy="1318138"/>
      </dsp:txXfrm>
    </dsp:sp>
    <dsp:sp modelId="{2D073685-32E9-4E4D-B648-AF97C687BF10}">
      <dsp:nvSpPr>
        <dsp:cNvPr id="0" name=""/>
        <dsp:cNvSpPr/>
      </dsp:nvSpPr>
      <dsp:spPr>
        <a:xfrm rot="5400000">
          <a:off x="3269738" y="1986509"/>
          <a:ext cx="1168603" cy="36273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Financial and demographic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Maturity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Regulatory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Climate</a:t>
          </a:r>
        </a:p>
      </dsp:txBody>
      <dsp:txXfrm rot="-5400000">
        <a:off x="2040374" y="3272919"/>
        <a:ext cx="3570286" cy="1054511"/>
      </dsp:txXfrm>
    </dsp:sp>
    <dsp:sp modelId="{3A5F4242-2F36-45FC-AE7D-6A5B4BBC7D43}">
      <dsp:nvSpPr>
        <dsp:cNvPr id="0" name=""/>
        <dsp:cNvSpPr/>
      </dsp:nvSpPr>
      <dsp:spPr>
        <a:xfrm>
          <a:off x="0" y="3069798"/>
          <a:ext cx="2040374" cy="14607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Risks</a:t>
          </a:r>
        </a:p>
      </dsp:txBody>
      <dsp:txXfrm>
        <a:off x="71308" y="3141106"/>
        <a:ext cx="1897758" cy="131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2B58-B60C-4C60-8DCF-DD4C568C9F20}">
      <dsp:nvSpPr>
        <dsp:cNvPr id="0" name=""/>
        <dsp:cNvSpPr/>
      </dsp:nvSpPr>
      <dsp:spPr>
        <a:xfrm rot="5400000">
          <a:off x="3269738" y="-1081075"/>
          <a:ext cx="1168603" cy="36273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Methods and assumptions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Consistency of past service funding and contribution rate</a:t>
          </a:r>
        </a:p>
      </dsp:txBody>
      <dsp:txXfrm rot="-5400000">
        <a:off x="2040374" y="205335"/>
        <a:ext cx="3570286" cy="1054511"/>
      </dsp:txXfrm>
    </dsp:sp>
    <dsp:sp modelId="{6D758C0A-51C6-4B65-BF90-6BA2A2D60A11}">
      <dsp:nvSpPr>
        <dsp:cNvPr id="0" name=""/>
        <dsp:cNvSpPr/>
      </dsp:nvSpPr>
      <dsp:spPr>
        <a:xfrm>
          <a:off x="0" y="2213"/>
          <a:ext cx="2040374" cy="1460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2022 valuation approach</a:t>
          </a:r>
        </a:p>
      </dsp:txBody>
      <dsp:txXfrm>
        <a:off x="71308" y="73521"/>
        <a:ext cx="1897758" cy="1318138"/>
      </dsp:txXfrm>
    </dsp:sp>
    <dsp:sp modelId="{4595538E-3A8F-4E24-AC08-685E77201C1D}">
      <dsp:nvSpPr>
        <dsp:cNvPr id="0" name=""/>
        <dsp:cNvSpPr/>
      </dsp:nvSpPr>
      <dsp:spPr>
        <a:xfrm rot="5400000">
          <a:off x="3269738" y="452716"/>
          <a:ext cx="1168603" cy="36273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Maximum changes of 1% of pay for tax-raising bodies and academies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Other employers - spread surplus/deficit over appropriate period</a:t>
          </a:r>
        </a:p>
      </dsp:txBody>
      <dsp:txXfrm rot="-5400000">
        <a:off x="2040374" y="1739126"/>
        <a:ext cx="3570286" cy="1054511"/>
      </dsp:txXfrm>
    </dsp:sp>
    <dsp:sp modelId="{818327F9-79B2-42A3-A88A-5AE22EA911BF}">
      <dsp:nvSpPr>
        <dsp:cNvPr id="0" name=""/>
        <dsp:cNvSpPr/>
      </dsp:nvSpPr>
      <dsp:spPr>
        <a:xfrm>
          <a:off x="0" y="1536005"/>
          <a:ext cx="2040374" cy="14607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Stabilisation mechanism</a:t>
          </a:r>
        </a:p>
      </dsp:txBody>
      <dsp:txXfrm>
        <a:off x="71308" y="1607313"/>
        <a:ext cx="1897758" cy="1318138"/>
      </dsp:txXfrm>
    </dsp:sp>
    <dsp:sp modelId="{2D073685-32E9-4E4D-B648-AF97C687BF10}">
      <dsp:nvSpPr>
        <dsp:cNvPr id="0" name=""/>
        <dsp:cNvSpPr/>
      </dsp:nvSpPr>
      <dsp:spPr>
        <a:xfrm rot="5400000">
          <a:off x="3269738" y="1986509"/>
          <a:ext cx="1168603" cy="36273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Academy pool for stability of funding and contribution rates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Town and Parish Council pool unchanged</a:t>
          </a:r>
        </a:p>
      </dsp:txBody>
      <dsp:txXfrm rot="-5400000">
        <a:off x="2040374" y="3272919"/>
        <a:ext cx="3570286" cy="1054511"/>
      </dsp:txXfrm>
    </dsp:sp>
    <dsp:sp modelId="{3A5F4242-2F36-45FC-AE7D-6A5B4BBC7D43}">
      <dsp:nvSpPr>
        <dsp:cNvPr id="0" name=""/>
        <dsp:cNvSpPr/>
      </dsp:nvSpPr>
      <dsp:spPr>
        <a:xfrm>
          <a:off x="0" y="3069798"/>
          <a:ext cx="2040374" cy="14607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Pooling </a:t>
          </a:r>
        </a:p>
      </dsp:txBody>
      <dsp:txXfrm>
        <a:off x="71308" y="3141106"/>
        <a:ext cx="1897758" cy="131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5CECD-7B5F-4997-A2DC-FACFB9A1C75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90A5-B31A-415A-96A9-3E24724D5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3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23CC-88BA-4936-BA17-8019E65A8C97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71FE-9153-4F24-B185-22C73058F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2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1200" dirty="0"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71FE-9153-4F24-B185-22C73058F7B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5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1200" dirty="0"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71FE-9153-4F24-B185-22C73058F7B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0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1200" dirty="0"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71FE-9153-4F24-B185-22C73058F7B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71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41288" y="838200"/>
            <a:ext cx="5443142" cy="165685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9058" y="2584991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3775" y="3205591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400" baseline="0">
                <a:solidFill>
                  <a:srgbClr val="009FE3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6962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306212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241299" y="1348814"/>
            <a:ext cx="4640524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782321"/>
            <a:ext cx="4640524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90427"/>
            <a:ext cx="4640524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129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08477" y="1271588"/>
            <a:ext cx="4221203" cy="12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299" y="292100"/>
            <a:ext cx="4037273" cy="4071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08477" y="2698781"/>
            <a:ext cx="422120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06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107781" y="190428"/>
            <a:ext cx="3821900" cy="4172804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6"/>
          </p:nvPr>
        </p:nvSpPr>
        <p:spPr>
          <a:xfrm>
            <a:off x="226088" y="1348814"/>
            <a:ext cx="4649386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26088" y="782321"/>
            <a:ext cx="4649386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4649386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320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/>
          </p:nvPr>
        </p:nvSpPr>
        <p:spPr>
          <a:xfrm>
            <a:off x="5139448" y="960895"/>
            <a:ext cx="3830523" cy="4182605"/>
          </a:xfrm>
          <a:prstGeom prst="round1Rect">
            <a:avLst/>
          </a:prstGeom>
          <a:solidFill>
            <a:schemeClr val="bg1">
              <a:alpha val="89804"/>
            </a:schemeClr>
          </a:solidFill>
        </p:spPr>
        <p:txBody>
          <a:bodyPr lIns="288000" tIns="288000" rIns="288000" bIns="288000"/>
          <a:lstStyle>
            <a:lvl1pPr marL="342900" indent="-342900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42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/>
          </p:nvPr>
        </p:nvSpPr>
        <p:spPr>
          <a:xfrm>
            <a:off x="314309" y="960895"/>
            <a:ext cx="3830523" cy="4182605"/>
          </a:xfrm>
          <a:prstGeom prst="round1Rect">
            <a:avLst/>
          </a:prstGeom>
          <a:solidFill>
            <a:schemeClr val="bg1">
              <a:alpha val="89804"/>
            </a:schemeClr>
          </a:solidFill>
        </p:spPr>
        <p:txBody>
          <a:bodyPr lIns="288000" tIns="288000" rIns="288000" bIns="288000"/>
          <a:lstStyle>
            <a:lvl1pPr marL="342900" indent="-342900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041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6091" y="1972336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2413591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6099" y="1972337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252091" y="1972336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252099" y="1972337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58091" y="1972336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58099" y="1972337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0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-up_Mob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350169"/>
            <a:ext cx="4135746" cy="11530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2698781"/>
            <a:ext cx="413574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B4C1E577-10AA-4B79-ADAD-90CFBD91458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 rot="18919111">
            <a:off x="5788346" y="2693383"/>
            <a:ext cx="1778563" cy="3624259"/>
          </a:xfrm>
          <a:prstGeom prst="roundRect">
            <a:avLst>
              <a:gd name="adj" fmla="val 1048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00C3BB-07FE-4146-9A08-52BE0C3084E2}"/>
              </a:ext>
            </a:extLst>
          </p:cNvPr>
          <p:cNvSpPr/>
          <p:nvPr userDrawn="1"/>
        </p:nvSpPr>
        <p:spPr>
          <a:xfrm rot="18938432">
            <a:off x="5590533" y="2487190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DB287A05-E4FF-4698-8F48-968BCE17B8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 rot="18919111">
            <a:off x="6106891" y="-461960"/>
            <a:ext cx="1778563" cy="3624259"/>
          </a:xfrm>
          <a:prstGeom prst="roundRect">
            <a:avLst>
              <a:gd name="adj" fmla="val 1048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859A9-145E-4F7E-B2E1-611EAC8353FB}"/>
              </a:ext>
            </a:extLst>
          </p:cNvPr>
          <p:cNvSpPr/>
          <p:nvPr userDrawn="1"/>
        </p:nvSpPr>
        <p:spPr>
          <a:xfrm rot="18938432">
            <a:off x="5909078" y="-668153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2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6087" y="274663"/>
            <a:ext cx="2422433" cy="2750351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230958" y="278751"/>
            <a:ext cx="5698723" cy="2383030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Short synopsis of speaker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3230959" y="3108960"/>
            <a:ext cx="181124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1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206768" y="3102611"/>
            <a:ext cx="177917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2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7150506" y="3102611"/>
            <a:ext cx="177917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26087" y="3305366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6087" y="3694811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88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6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3003549" y="190427"/>
            <a:ext cx="5926131" cy="4172806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8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3E6D97-8497-42C8-8B6B-8090CD648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3368" y="190426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AD944E-AC3F-4A30-8B7B-E5F2418216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4320" y="190427"/>
            <a:ext cx="5926131" cy="4172806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14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022100" y="0"/>
            <a:ext cx="51219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r">
              <a:buNone/>
              <a:defRPr sz="1600" b="1" baseline="0"/>
            </a:lvl1pPr>
          </a:lstStyle>
          <a:p>
            <a:r>
              <a:rPr lang="en-GB" dirty="0"/>
              <a:t>ADD COVER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1445" y="1463040"/>
            <a:ext cx="5084955" cy="16118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445" y="3164854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1445" y="3785454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rgbClr val="009FE3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3392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4D070-D0D7-4B5D-AA36-E91EBC97E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4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4526" y="2514554"/>
            <a:ext cx="4622800" cy="1346438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07326" y="351197"/>
            <a:ext cx="3091115" cy="59708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8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549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1826" y="190426"/>
            <a:ext cx="25171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819" baseline="0">
                <a:solidFill>
                  <a:srgbClr val="0069B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3117676" y="190427"/>
            <a:ext cx="5564498" cy="4172806"/>
          </a:xfrm>
          <a:prstGeom prst="rect">
            <a:avLst/>
          </a:prstGeom>
        </p:spPr>
        <p:txBody>
          <a:bodyPr anchor="ctr"/>
          <a:lstStyle>
            <a:lvl1pPr marL="272808" indent="-272808">
              <a:spcBef>
                <a:spcPts val="0"/>
              </a:spcBef>
              <a:spcAft>
                <a:spcPts val="1432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1909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91085" indent="-227340">
              <a:spcBef>
                <a:spcPts val="0"/>
              </a:spcBef>
              <a:spcAft>
                <a:spcPts val="1432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159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09361" indent="-181872">
              <a:spcBef>
                <a:spcPts val="0"/>
              </a:spcBef>
              <a:spcAft>
                <a:spcPts val="1432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32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73106" indent="-181872">
              <a:spcBef>
                <a:spcPts val="0"/>
              </a:spcBef>
              <a:spcAft>
                <a:spcPts val="1432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73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636851" indent="-181872">
              <a:buClr>
                <a:srgbClr val="68C0B5"/>
              </a:buClr>
              <a:buFont typeface="Arial" panose="020B0604020202020204" pitchFamily="34" charset="0"/>
              <a:buChar char="•"/>
              <a:defRPr sz="955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01798" y="190426"/>
            <a:ext cx="0" cy="4172806"/>
          </a:xfrm>
          <a:prstGeom prst="line">
            <a:avLst/>
          </a:prstGeom>
          <a:ln w="19050" cap="rnd">
            <a:solidFill>
              <a:srgbClr val="41C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2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795">
                <a:solidFill>
                  <a:srgbClr val="00ADEE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41288" y="838200"/>
            <a:ext cx="5443142" cy="165685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3775" y="3205591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9058" y="2584991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5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022100" y="0"/>
            <a:ext cx="51219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r">
              <a:buNone/>
              <a:defRPr sz="1600" b="1" baseline="0"/>
            </a:lvl1pPr>
          </a:lstStyle>
          <a:p>
            <a:r>
              <a:rPr lang="en-GB" dirty="0"/>
              <a:t>ADD COVER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8D805-DF92-4AC4-BCB2-704DB01C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0"/>
          <a:stretch/>
        </p:blipFill>
        <p:spPr>
          <a:xfrm>
            <a:off x="1353" y="-4774"/>
            <a:ext cx="5956535" cy="51482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1445" y="1463040"/>
            <a:ext cx="5084955" cy="16118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445" y="3164854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1445" y="3785454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7276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26" y="2514554"/>
            <a:ext cx="4622800" cy="1346438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07326" y="351197"/>
            <a:ext cx="3091115" cy="59708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8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8199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7" y="190427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7" y="1348814"/>
            <a:ext cx="8703593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7" y="782321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85042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7" y="190427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7" y="1348814"/>
            <a:ext cx="8703593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7" y="782321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90446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977655" y="2072833"/>
            <a:ext cx="5261052" cy="57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7655" y="2652027"/>
            <a:ext cx="5261052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8618136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7" y="1367864"/>
            <a:ext cx="4064001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1"/>
            <a:ext cx="8618136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853912" y="1361515"/>
            <a:ext cx="3990312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213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26" y="2514554"/>
            <a:ext cx="4622800" cy="1346438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07326" y="351197"/>
            <a:ext cx="3091115" cy="59708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8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33846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8" y="1367864"/>
            <a:ext cx="2735816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1"/>
            <a:ext cx="8618136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3215689" y="1361515"/>
            <a:ext cx="2687375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56849" y="1361515"/>
            <a:ext cx="2687375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8618136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53424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299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03699" y="1348814"/>
            <a:ext cx="4725981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03699" y="782321"/>
            <a:ext cx="4725981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GB" sz="24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03699" y="190427"/>
            <a:ext cx="4725981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4119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306212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41299" y="1348814"/>
            <a:ext cx="4640524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782321"/>
            <a:ext cx="4640524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90427"/>
            <a:ext cx="4640524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9947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08478" y="1271588"/>
            <a:ext cx="4135746" cy="12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299" y="292100"/>
            <a:ext cx="4037273" cy="4071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08478" y="2698781"/>
            <a:ext cx="4135746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799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107781" y="190428"/>
            <a:ext cx="3821900" cy="4172804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8" y="1348814"/>
            <a:ext cx="4649386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26088" y="782321"/>
            <a:ext cx="4649386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4649386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91721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5139448" y="960895"/>
            <a:ext cx="3830523" cy="4182605"/>
          </a:xfrm>
          <a:prstGeom prst="round1Rect">
            <a:avLst/>
          </a:prstGeom>
          <a:solidFill>
            <a:srgbClr val="0069B4">
              <a:alpha val="89804"/>
            </a:srgbClr>
          </a:solidFill>
        </p:spPr>
        <p:txBody>
          <a:bodyPr lIns="288000" tIns="288000" rIns="288000" bIns="288000">
            <a:noAutofit/>
          </a:bodyPr>
          <a:lstStyle>
            <a:lvl1pPr marL="342900" indent="-342900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</a:defRPr>
            </a:lvl1pPr>
            <a:lvl2pPr marL="742950" indent="-285750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28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14309" y="960895"/>
            <a:ext cx="3830523" cy="4182605"/>
          </a:xfrm>
          <a:prstGeom prst="round1Rect">
            <a:avLst/>
          </a:prstGeom>
          <a:solidFill>
            <a:srgbClr val="0069B4">
              <a:alpha val="89804"/>
            </a:srgbClr>
          </a:solidFill>
        </p:spPr>
        <p:txBody>
          <a:bodyPr lIns="288000" tIns="288000" rIns="288000" bIns="288000">
            <a:noAutofit/>
          </a:bodyPr>
          <a:lstStyle>
            <a:lvl1pPr marL="342900" indent="-342900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bg1"/>
                </a:solidFill>
              </a:defRPr>
            </a:lvl1pPr>
            <a:lvl2pPr marL="742950" indent="-285750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7288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46091" y="1972336"/>
            <a:ext cx="2671590" cy="2339565"/>
          </a:xfrm>
          <a:solidFill>
            <a:srgbClr val="0069B4"/>
          </a:solidFill>
        </p:spPr>
        <p:txBody>
          <a:bodyPr lIns="180000" tIns="576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2413591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6099" y="1972337"/>
            <a:ext cx="2671582" cy="441253"/>
          </a:xfrm>
          <a:solidFill>
            <a:srgbClr val="0069B4"/>
          </a:solidFill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252091" y="1972336"/>
            <a:ext cx="2671590" cy="2339565"/>
          </a:xfrm>
          <a:solidFill>
            <a:srgbClr val="0069B4"/>
          </a:solidFill>
        </p:spPr>
        <p:txBody>
          <a:bodyPr lIns="180000" tIns="576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52099" y="1972337"/>
            <a:ext cx="2671582" cy="441253"/>
          </a:xfrm>
          <a:solidFill>
            <a:srgbClr val="0069B4"/>
          </a:solidFill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258091" y="1972336"/>
            <a:ext cx="2671590" cy="2339565"/>
          </a:xfrm>
          <a:solidFill>
            <a:srgbClr val="0069B4"/>
          </a:solidFill>
        </p:spPr>
        <p:txBody>
          <a:bodyPr lIns="180000" tIns="576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58099" y="1972337"/>
            <a:ext cx="2671582" cy="441253"/>
          </a:xfrm>
          <a:solidFill>
            <a:srgbClr val="0069B4"/>
          </a:solidFill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401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-up_Mob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350169"/>
            <a:ext cx="4135746" cy="11530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2698781"/>
            <a:ext cx="4135746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06A2169-68FE-4D38-96FC-70DA322C433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 rot="18919111">
            <a:off x="5788346" y="2693383"/>
            <a:ext cx="1778563" cy="3624259"/>
          </a:xfrm>
          <a:prstGeom prst="roundRect">
            <a:avLst>
              <a:gd name="adj" fmla="val 10486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DB4630-580C-4898-9645-46C168FCFD5B}"/>
              </a:ext>
            </a:extLst>
          </p:cNvPr>
          <p:cNvSpPr/>
          <p:nvPr userDrawn="1"/>
        </p:nvSpPr>
        <p:spPr>
          <a:xfrm rot="18938432">
            <a:off x="5590533" y="2487190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23A3CF6-22A9-4AEF-9B92-22157F0AA4C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 rot="18919111">
            <a:off x="6106891" y="-461960"/>
            <a:ext cx="1778563" cy="3624259"/>
          </a:xfrm>
          <a:prstGeom prst="roundRect">
            <a:avLst>
              <a:gd name="adj" fmla="val 10486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348D9F-55D5-484D-A83D-569BB9CF3BD5}"/>
              </a:ext>
            </a:extLst>
          </p:cNvPr>
          <p:cNvSpPr/>
          <p:nvPr userDrawn="1"/>
        </p:nvSpPr>
        <p:spPr>
          <a:xfrm rot="18938432">
            <a:off x="5909078" y="-668153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77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6087" y="274663"/>
            <a:ext cx="2422433" cy="2750351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230958" y="278751"/>
            <a:ext cx="5698723" cy="2383030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Short synopsis of speaker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3230959" y="3108960"/>
            <a:ext cx="1811245" cy="1168653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1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206768" y="3102611"/>
            <a:ext cx="1779175" cy="1168653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2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7150506" y="3102611"/>
            <a:ext cx="1779175" cy="1168653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26087" y="3305366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6087" y="3694811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7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7" y="190427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7" y="1348814"/>
            <a:ext cx="8703593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7" y="782321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695252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FB575C-8A35-4758-A00E-B527F56A65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6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B10E78-8B1B-44E0-834A-D31573C0AA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03549" y="190427"/>
            <a:ext cx="5926131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89066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E753A4B-5118-4E50-B36B-0E1657868D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3368" y="190426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6FFFD-45D6-453D-AFE8-0EFA232288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14320" y="190427"/>
            <a:ext cx="5926131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0370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71705-8EA1-4FB3-90E4-055D81183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77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4D070-D0D7-4B5D-AA36-E91EBC97E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540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41288" y="838201"/>
            <a:ext cx="5443142" cy="165685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9058" y="2584992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3776" y="3205591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400" baseline="0">
                <a:solidFill>
                  <a:srgbClr val="009FE3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0929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022100" y="0"/>
            <a:ext cx="51219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r">
              <a:buNone/>
              <a:defRPr sz="1600" b="1" baseline="0"/>
            </a:lvl1pPr>
          </a:lstStyle>
          <a:p>
            <a:r>
              <a:rPr lang="en-GB" dirty="0"/>
              <a:t>ADD COVER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1446" y="1463040"/>
            <a:ext cx="5084955" cy="16118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446" y="3164854"/>
            <a:ext cx="4015371" cy="62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1446" y="3785454"/>
            <a:ext cx="3620655" cy="573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rgbClr val="009FE3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2835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27" y="2514555"/>
            <a:ext cx="4622800" cy="1346438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07327" y="351198"/>
            <a:ext cx="3091115" cy="59708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8199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07222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8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8" y="1348815"/>
            <a:ext cx="8703593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2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4071784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9" y="190428"/>
            <a:ext cx="8703592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9" y="1348815"/>
            <a:ext cx="8703592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9" y="782322"/>
            <a:ext cx="8703592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AEBB3EC-E3CC-4B49-A8D7-FB5646D60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23191"/>
            <a:ext cx="45624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123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977655" y="2072833"/>
            <a:ext cx="5261052" cy="57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7655" y="2652027"/>
            <a:ext cx="5261052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4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8703592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26088" y="1348814"/>
            <a:ext cx="8703592" cy="3014417"/>
          </a:xfrm>
          <a:prstGeom prst="rect">
            <a:avLst/>
          </a:prstGeom>
        </p:spPr>
        <p:txBody>
          <a:bodyPr numCol="1" spcCol="36000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1"/>
            <a:ext cx="8703592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AEBB3EC-E3CC-4B49-A8D7-FB5646D60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23191"/>
            <a:ext cx="45624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8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8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8" y="1367865"/>
            <a:ext cx="4064001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2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4939368" y="1361516"/>
            <a:ext cx="3990312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8957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9" y="1367865"/>
            <a:ext cx="2735816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8" y="782322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3258418" y="1361516"/>
            <a:ext cx="2687375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6242306" y="1361516"/>
            <a:ext cx="2687375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8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6409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300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4203700" y="1348815"/>
            <a:ext cx="4725981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/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/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03700" y="782322"/>
            <a:ext cx="4725981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GB" sz="240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190428"/>
            <a:ext cx="4725981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2029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306213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241299" y="1348815"/>
            <a:ext cx="4640524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782322"/>
            <a:ext cx="4640524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90428"/>
            <a:ext cx="4640524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5987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08478" y="1271589"/>
            <a:ext cx="4221203" cy="12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300" y="292100"/>
            <a:ext cx="4037273" cy="4071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08478" y="2698781"/>
            <a:ext cx="422120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094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107782" y="190429"/>
            <a:ext cx="3821900" cy="4172804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6"/>
          </p:nvPr>
        </p:nvSpPr>
        <p:spPr>
          <a:xfrm>
            <a:off x="226089" y="1348815"/>
            <a:ext cx="4649386" cy="3014417"/>
          </a:xfrm>
          <a:prstGeom prst="rect">
            <a:avLst/>
          </a:prstGeom>
        </p:spPr>
        <p:txBody>
          <a:bodyPr numCol="1" spcCol="360000" anchor="t"/>
          <a:lstStyle>
            <a:lvl1pPr marL="342892" indent="-342892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26089" y="782322"/>
            <a:ext cx="4649386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9" y="190428"/>
            <a:ext cx="4649386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27759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/>
          </p:nvPr>
        </p:nvSpPr>
        <p:spPr>
          <a:xfrm>
            <a:off x="5139449" y="960896"/>
            <a:ext cx="3830523" cy="4182605"/>
          </a:xfrm>
          <a:prstGeom prst="round1Rect">
            <a:avLst/>
          </a:prstGeom>
          <a:solidFill>
            <a:schemeClr val="bg1">
              <a:alpha val="89804"/>
            </a:schemeClr>
          </a:solidFill>
        </p:spPr>
        <p:txBody>
          <a:bodyPr lIns="288000" tIns="288000" rIns="288000" bIns="288000"/>
          <a:lstStyle>
            <a:lvl1pPr marL="342892" indent="-342892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742931" indent="-285743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1142972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160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348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7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0"/>
          </p:nvPr>
        </p:nvSpPr>
        <p:spPr>
          <a:xfrm>
            <a:off x="314309" y="960896"/>
            <a:ext cx="3830523" cy="4182605"/>
          </a:xfrm>
          <a:prstGeom prst="round1Rect">
            <a:avLst/>
          </a:prstGeom>
          <a:solidFill>
            <a:schemeClr val="bg1">
              <a:alpha val="89804"/>
            </a:schemeClr>
          </a:solidFill>
        </p:spPr>
        <p:txBody>
          <a:bodyPr lIns="288000" tIns="288000" rIns="288000" bIns="288000"/>
          <a:lstStyle>
            <a:lvl1pPr marL="342892" indent="-342892"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742931" indent="-285743"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1142972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160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348" indent="-228594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530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6091" y="1972337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413591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6099" y="1972338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252091" y="1972337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252099" y="1972338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58091" y="1972337"/>
            <a:ext cx="2671590" cy="2339565"/>
          </a:xfrm>
          <a:solidFill>
            <a:schemeClr val="tx1">
              <a:lumMod val="20000"/>
              <a:lumOff val="80000"/>
            </a:schemeClr>
          </a:solidFill>
        </p:spPr>
        <p:txBody>
          <a:bodyPr lIns="180000" tIns="576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58099" y="1972338"/>
            <a:ext cx="2671582" cy="441253"/>
          </a:xfrm>
          <a:solidFill>
            <a:srgbClr val="00B5A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712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-up_Mob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99" y="1350169"/>
            <a:ext cx="4135746" cy="11530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1299" y="2698781"/>
            <a:ext cx="413574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B4C1E577-10AA-4B79-ADAD-90CFBD91458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 rot="18919111">
            <a:off x="5788347" y="2693384"/>
            <a:ext cx="1778563" cy="3624259"/>
          </a:xfrm>
          <a:prstGeom prst="roundRect">
            <a:avLst>
              <a:gd name="adj" fmla="val 1048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00C3BB-07FE-4146-9A08-52BE0C3084E2}"/>
              </a:ext>
            </a:extLst>
          </p:cNvPr>
          <p:cNvSpPr/>
          <p:nvPr userDrawn="1"/>
        </p:nvSpPr>
        <p:spPr>
          <a:xfrm rot="18938432">
            <a:off x="5590534" y="2487191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DB287A05-E4FF-4698-8F48-968BCE17B8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 rot="18919111">
            <a:off x="6106892" y="-461959"/>
            <a:ext cx="1778563" cy="3624259"/>
          </a:xfrm>
          <a:prstGeom prst="roundRect">
            <a:avLst>
              <a:gd name="adj" fmla="val 1048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CLICK ICON TO INSERT IMAGE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859A9-145E-4F7E-B2E1-611EAC8353FB}"/>
              </a:ext>
            </a:extLst>
          </p:cNvPr>
          <p:cNvSpPr/>
          <p:nvPr userDrawn="1"/>
        </p:nvSpPr>
        <p:spPr>
          <a:xfrm rot="18938432">
            <a:off x="5909079" y="-668152"/>
            <a:ext cx="2170747" cy="4048141"/>
          </a:xfrm>
          <a:prstGeom prst="roundRect">
            <a:avLst>
              <a:gd name="adj" fmla="val 164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939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977655" y="2072833"/>
            <a:ext cx="5261052" cy="57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 or key info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7655" y="2652027"/>
            <a:ext cx="5261052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Sub content can be added here if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03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6088" y="274664"/>
            <a:ext cx="2422433" cy="2750351"/>
          </a:xfrm>
          <a:prstGeom prst="round1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t">
            <a:normAutofit/>
          </a:bodyPr>
          <a:lstStyle>
            <a:lvl1pPr marL="0" indent="0" algn="ctr">
              <a:buNone/>
              <a:defRPr sz="1600" b="1" baseline="0"/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230959" y="278751"/>
            <a:ext cx="5698723" cy="2383030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Short synopsis of speaker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3230960" y="3108961"/>
            <a:ext cx="181124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1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206769" y="3102611"/>
            <a:ext cx="177917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2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7150507" y="3102611"/>
            <a:ext cx="1779175" cy="1168653"/>
          </a:xfrm>
          <a:prstGeom prst="rect">
            <a:avLst/>
          </a:prstGeo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6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20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Key expertise 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26088" y="3305366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6088" y="3694811"/>
            <a:ext cx="2422433" cy="38944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987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8" y="190427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3003550" y="190428"/>
            <a:ext cx="5926131" cy="4172806"/>
          </a:xfrm>
          <a:prstGeom prst="rect">
            <a:avLst/>
          </a:prstGeom>
        </p:spPr>
        <p:txBody>
          <a:bodyPr anchor="ctr"/>
          <a:lstStyle>
            <a:lvl1pPr marL="342892" indent="-342892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122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3E6D97-8497-42C8-8B6B-8090CD648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3368" y="190427"/>
            <a:ext cx="24663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AD944E-AC3F-4A30-8B7B-E5F2418216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4321" y="190428"/>
            <a:ext cx="5926131" cy="4172806"/>
          </a:xfrm>
          <a:prstGeom prst="rect">
            <a:avLst/>
          </a:prstGeom>
        </p:spPr>
        <p:txBody>
          <a:bodyPr anchor="ctr"/>
          <a:lstStyle>
            <a:lvl1pPr marL="342892" indent="-342892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4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31" indent="-285743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2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8" indent="-228594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77239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4D070-D0D7-4B5D-AA36-E91EBC97E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56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4527" y="2514555"/>
            <a:ext cx="4622800" cy="1346438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07327" y="351198"/>
            <a:ext cx="3091115" cy="59708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8199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407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1826" y="190427"/>
            <a:ext cx="2517112" cy="4172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819" baseline="0">
                <a:solidFill>
                  <a:srgbClr val="0069B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3117676" y="190428"/>
            <a:ext cx="5564498" cy="4172806"/>
          </a:xfrm>
          <a:prstGeom prst="rect">
            <a:avLst/>
          </a:prstGeom>
        </p:spPr>
        <p:txBody>
          <a:bodyPr anchor="ctr"/>
          <a:lstStyle>
            <a:lvl1pPr marL="272801" indent="-272801">
              <a:spcBef>
                <a:spcPts val="0"/>
              </a:spcBef>
              <a:spcAft>
                <a:spcPts val="1432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1909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91071" indent="-227334">
              <a:spcBef>
                <a:spcPts val="0"/>
              </a:spcBef>
              <a:spcAft>
                <a:spcPts val="1432"/>
              </a:spcAft>
              <a:buClr>
                <a:schemeClr val="accent1"/>
              </a:buClr>
              <a:buFont typeface="Segoe UI" panose="020B0502040204020203" pitchFamily="34" charset="0"/>
              <a:buChar char="›"/>
              <a:defRPr sz="159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09338" indent="-181868">
              <a:spcBef>
                <a:spcPts val="0"/>
              </a:spcBef>
              <a:spcAft>
                <a:spcPts val="1432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32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73074" indent="-181868">
              <a:spcBef>
                <a:spcPts val="0"/>
              </a:spcBef>
              <a:spcAft>
                <a:spcPts val="1432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73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636810" indent="-181868">
              <a:buClr>
                <a:srgbClr val="68C0B5"/>
              </a:buClr>
              <a:buFont typeface="Arial" panose="020B0604020202020204" pitchFamily="34" charset="0"/>
              <a:buChar char="•"/>
              <a:defRPr sz="955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01798" y="190427"/>
            <a:ext cx="0" cy="4172806"/>
          </a:xfrm>
          <a:prstGeom prst="line">
            <a:avLst/>
          </a:prstGeom>
          <a:ln w="19050" cap="rnd">
            <a:solidFill>
              <a:srgbClr val="41C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3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795">
                <a:solidFill>
                  <a:srgbClr val="00ADEE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5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88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667-D3E1-43A0-894F-F57B1429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279E-20A8-4428-837D-FFC72308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E069A8A-791C-421F-93CE-5EE50ED97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2" y="202500"/>
            <a:ext cx="3002896" cy="7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7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D1F2-B244-4EA6-A8D3-EE3488FA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1036"/>
          </a:xfrm>
          <a:noFill/>
          <a:ln w="3175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9C43-5D85-4E03-9FA2-6C709D2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659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8866-F643-4D0B-9998-DDCA9182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5062" y="4767263"/>
            <a:ext cx="2300288" cy="2350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B247E-C600-4943-AAF6-D0FEC7D34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1778889" cy="2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7" y="190427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7" y="1367864"/>
            <a:ext cx="4064001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7" y="782321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4939368" y="1361515"/>
            <a:ext cx="3990312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31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6088" y="1367864"/>
            <a:ext cx="2735816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26087" y="782321"/>
            <a:ext cx="8703593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>
                <a:solidFill>
                  <a:srgbClr val="009F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3258417" y="1361515"/>
            <a:ext cx="2687375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6242305" y="1361515"/>
            <a:ext cx="2687375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26087" y="190427"/>
            <a:ext cx="8703593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67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241299" y="190427"/>
            <a:ext cx="3623469" cy="4172805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CLICK ICON TO INSERT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4203699" y="1348814"/>
            <a:ext cx="4725981" cy="3014417"/>
          </a:xfrm>
          <a:prstGeom prst="rect">
            <a:avLst/>
          </a:prstGeom>
        </p:spPr>
        <p:txBody>
          <a:bodyPr numCol="1" spcCol="360000" anchor="t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/>
            </a:lvl1pPr>
            <a:lvl2pPr marL="742950" indent="-285750">
              <a:spcBef>
                <a:spcPts val="0"/>
              </a:spcBef>
              <a:spcAft>
                <a:spcPts val="18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lang="en-US" smtClean="0"/>
            </a:lvl2pPr>
            <a:lvl3pPr marL="11430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68C0B5"/>
              </a:buClr>
              <a:buFont typeface="Arial" panose="020B0604020202020204" pitchFamily="34" charset="0"/>
              <a:buChar char="•"/>
              <a:defRPr sz="1200">
                <a:solidFill>
                  <a:srgbClr val="79797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03699" y="782321"/>
            <a:ext cx="4725981" cy="566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GB" sz="240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03699" y="190427"/>
            <a:ext cx="4725981" cy="579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0069B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415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6087" y="190428"/>
            <a:ext cx="8703593" cy="579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6087" y="1348814"/>
            <a:ext cx="8703593" cy="301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EA502-625E-4192-ADA0-320254058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23191"/>
            <a:ext cx="45624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748" r:id="rId3"/>
    <p:sldLayoutId id="2147483735" r:id="rId4"/>
    <p:sldLayoutId id="2147483746" r:id="rId5"/>
    <p:sldLayoutId id="2147483749" r:id="rId6"/>
    <p:sldLayoutId id="2147483695" r:id="rId7"/>
    <p:sldLayoutId id="2147483752" r:id="rId8"/>
    <p:sldLayoutId id="2147483732" r:id="rId9"/>
    <p:sldLayoutId id="2147483781" r:id="rId10"/>
    <p:sldLayoutId id="2147483733" r:id="rId11"/>
    <p:sldLayoutId id="2147483767" r:id="rId12"/>
    <p:sldLayoutId id="2147483764" r:id="rId13"/>
    <p:sldLayoutId id="2147483778" r:id="rId14"/>
    <p:sldLayoutId id="2147483766" r:id="rId15"/>
    <p:sldLayoutId id="2147483750" r:id="rId16"/>
    <p:sldLayoutId id="2147483769" r:id="rId17"/>
    <p:sldLayoutId id="2147483696" r:id="rId18"/>
    <p:sldLayoutId id="2147483806" r:id="rId19"/>
    <p:sldLayoutId id="2147483807" r:id="rId20"/>
    <p:sldLayoutId id="2147483809" r:id="rId21"/>
    <p:sldLayoutId id="2147483810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00B5AD"/>
        </a:buClr>
        <a:buFont typeface="Segoe UI" panose="020B0502040204020203" pitchFamily="34" charset="0"/>
        <a:buChar char="›"/>
        <a:defRPr sz="2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2400"/>
        </a:spcAft>
        <a:buClr>
          <a:srgbClr val="00B5AD"/>
        </a:buClr>
        <a:buFont typeface="Segoe UI" panose="020B0502040204020203" pitchFamily="34" charset="0"/>
        <a:buChar char="›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3441" y="4723191"/>
            <a:ext cx="45624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6087" y="190428"/>
            <a:ext cx="8703593" cy="579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6087" y="1348814"/>
            <a:ext cx="8703593" cy="301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73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5" r:id="rId19"/>
    <p:sldLayoutId id="2147483804" r:id="rId20"/>
    <p:sldLayoutId id="2147483808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Clr>
          <a:srgbClr val="00B5AD"/>
        </a:buClr>
        <a:buFont typeface="Segoe UI" panose="020B0502040204020203" pitchFamily="34" charset="0"/>
        <a:buChar char="›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00B5AD"/>
        </a:buClr>
        <a:buFont typeface="Segoe UI" panose="020B0502040204020203" pitchFamily="34" charset="0"/>
        <a:buChar char="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6088" y="190429"/>
            <a:ext cx="8703593" cy="579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6088" y="1348815"/>
            <a:ext cx="8703593" cy="301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EA502-625E-4192-ADA0-320254058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23191"/>
            <a:ext cx="45624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2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F3629CB-DEA0-4F6D-B9A2-8B35DB726C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892" indent="-342892" algn="l" defTabSz="914378" rtl="0" eaLnBrk="1" latinLnBrk="0" hangingPunct="1">
        <a:spcBef>
          <a:spcPts val="0"/>
        </a:spcBef>
        <a:spcAft>
          <a:spcPts val="1200"/>
        </a:spcAft>
        <a:buClr>
          <a:srgbClr val="00B5AD"/>
        </a:buClr>
        <a:buFont typeface="Segoe UI" panose="020B0502040204020203" pitchFamily="34" charset="0"/>
        <a:buChar char="›"/>
        <a:defRPr sz="2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ts val="0"/>
        </a:spcBef>
        <a:spcAft>
          <a:spcPts val="2400"/>
        </a:spcAft>
        <a:buClr>
          <a:srgbClr val="00B5AD"/>
        </a:buClr>
        <a:buFont typeface="Segoe UI" panose="020B0502040204020203" pitchFamily="34" charset="0"/>
        <a:buChar char="›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4B8A-3F2F-42C2-8F00-D968B6C31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Funding Strategy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B4622-559C-45B9-855D-22080B996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5835"/>
            <a:ext cx="6858000" cy="1241822"/>
          </a:xfrm>
        </p:spPr>
        <p:txBody>
          <a:bodyPr>
            <a:normAutofit/>
          </a:bodyPr>
          <a:lstStyle/>
          <a:p>
            <a:r>
              <a:rPr lang="en-GB" sz="2400" dirty="0"/>
              <a:t>Sian Kunert – ESPF – Head of Pensions</a:t>
            </a:r>
          </a:p>
          <a:p>
            <a:r>
              <a:rPr lang="en-GB" sz="2400" dirty="0"/>
              <a:t>Barry McKay – BW – Partner – Fund Actuary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3809-AD0D-8315-338F-EEADF5A993D8}"/>
              </a:ext>
            </a:extLst>
          </p:cNvPr>
          <p:cNvSpPr txBox="1"/>
          <p:nvPr/>
        </p:nvSpPr>
        <p:spPr>
          <a:xfrm>
            <a:off x="6498544" y="109820"/>
            <a:ext cx="26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b="1" dirty="0">
                <a:solidFill>
                  <a:prstClr val="white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903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558"/>
            <a:ext cx="7886700" cy="671036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28825A"/>
                </a:solidFill>
                <a:latin typeface="Gill Sans MT" panose="020B0502020104020203" pitchFamily="34" charset="0"/>
              </a:rPr>
              <a:t>Funding Strategy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3091471"/>
            <a:ext cx="7474826" cy="1481959"/>
          </a:xfrm>
        </p:spPr>
        <p:txBody>
          <a:bodyPr>
            <a:normAutofit/>
          </a:bodyPr>
          <a:lstStyle/>
          <a:p>
            <a:r>
              <a:rPr lang="en-GB" sz="1650" dirty="0">
                <a:latin typeface="Gill Sans MT" panose="020B0502020104020203" pitchFamily="34" charset="0"/>
              </a:rPr>
              <a:t>2 December 2022 to 20 January 2023</a:t>
            </a:r>
          </a:p>
          <a:p>
            <a:r>
              <a:rPr lang="en-GB" sz="1650" dirty="0">
                <a:latin typeface="Gill Sans MT" panose="020B0502020104020203" pitchFamily="34" charset="0"/>
              </a:rPr>
              <a:t>FSS issued to all employers with a summary of key changes </a:t>
            </a:r>
          </a:p>
          <a:p>
            <a:r>
              <a:rPr lang="en-GB" sz="1650" dirty="0">
                <a:latin typeface="Gill Sans MT" panose="020B0502020104020203" pitchFamily="34" charset="0"/>
              </a:rPr>
              <a:t>Request for comment from all employers (nil return)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F125-6E5C-1BE0-A1C3-C29AB0AB6FAA}"/>
              </a:ext>
            </a:extLst>
          </p:cNvPr>
          <p:cNvSpPr txBox="1"/>
          <p:nvPr/>
        </p:nvSpPr>
        <p:spPr>
          <a:xfrm>
            <a:off x="6554972" y="71425"/>
            <a:ext cx="270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b="1" dirty="0">
                <a:solidFill>
                  <a:srgbClr val="464547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3357E3-270C-5286-81E2-146A7EE362AA}"/>
              </a:ext>
            </a:extLst>
          </p:cNvPr>
          <p:cNvSpPr txBox="1">
            <a:spLocks/>
          </p:cNvSpPr>
          <p:nvPr/>
        </p:nvSpPr>
        <p:spPr>
          <a:xfrm>
            <a:off x="628650" y="2478127"/>
            <a:ext cx="7886700" cy="671036"/>
          </a:xfrm>
          <a:prstGeom prst="rect">
            <a:avLst/>
          </a:prstGeom>
          <a:noFill/>
          <a:ln w="317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defTabSz="914378"/>
            <a:r>
              <a:rPr lang="en-GB" sz="2700" b="1" dirty="0">
                <a:solidFill>
                  <a:srgbClr val="28825A"/>
                </a:solidFill>
              </a:rPr>
              <a:t>Consultation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F55860-A8B8-6890-FB1D-3B23C60BA65E}"/>
              </a:ext>
            </a:extLst>
          </p:cNvPr>
          <p:cNvSpPr txBox="1">
            <a:spLocks/>
          </p:cNvSpPr>
          <p:nvPr/>
        </p:nvSpPr>
        <p:spPr>
          <a:xfrm>
            <a:off x="628651" y="930594"/>
            <a:ext cx="7474826" cy="1442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B5AD"/>
              </a:buClr>
              <a:buFont typeface="Segoe UI" panose="020B0502040204020203" pitchFamily="34" charset="0"/>
              <a:buChar char="›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/>
            <a:r>
              <a:rPr lang="en-GB" sz="6600" dirty="0">
                <a:solidFill>
                  <a:srgbClr val="464547">
                    <a:lumMod val="75000"/>
                  </a:srgbClr>
                </a:solidFill>
                <a:latin typeface="Gill Sans MT" panose="020B0502020104020203" pitchFamily="34" charset="0"/>
              </a:rPr>
              <a:t>Draft considered by Pension Board 15 November 2022</a:t>
            </a:r>
          </a:p>
          <a:p>
            <a:pPr marL="342892" indent="-342892" defTabSz="914378"/>
            <a:r>
              <a:rPr lang="en-GB" sz="6600" dirty="0">
                <a:solidFill>
                  <a:srgbClr val="464547">
                    <a:lumMod val="75000"/>
                  </a:srgbClr>
                </a:solidFill>
                <a:latin typeface="Gill Sans MT" panose="020B0502020104020203" pitchFamily="34" charset="0"/>
              </a:rPr>
              <a:t>Draft considered by Pension Committee 30 November 2022</a:t>
            </a:r>
          </a:p>
          <a:p>
            <a:pPr marL="342892" indent="-342892" defTabSz="914378"/>
            <a:r>
              <a:rPr lang="en-GB" sz="6600" dirty="0">
                <a:solidFill>
                  <a:srgbClr val="464547">
                    <a:lumMod val="75000"/>
                  </a:srgbClr>
                </a:solidFill>
                <a:latin typeface="Gill Sans MT" panose="020B0502020104020203" pitchFamily="34" charset="0"/>
              </a:rPr>
              <a:t>Consultation</a:t>
            </a:r>
          </a:p>
          <a:p>
            <a:pPr marL="342892" indent="-342892" defTabSz="914378"/>
            <a:r>
              <a:rPr lang="en-GB" sz="6600" dirty="0">
                <a:solidFill>
                  <a:srgbClr val="464547">
                    <a:lumMod val="75000"/>
                  </a:srgbClr>
                </a:solidFill>
                <a:latin typeface="Gill Sans MT" panose="020B0502020104020203" pitchFamily="34" charset="0"/>
              </a:rPr>
              <a:t>Final version approved by Pension Committee 22 February 2023</a:t>
            </a:r>
          </a:p>
          <a:p>
            <a:pPr marL="0" indent="0" defTabSz="914378">
              <a:buNone/>
            </a:pPr>
            <a:br>
              <a:rPr lang="en-GB" i="1" dirty="0">
                <a:solidFill>
                  <a:srgbClr val="FF0000"/>
                </a:solidFill>
                <a:latin typeface="Segoe UI"/>
              </a:rPr>
            </a:br>
            <a:br>
              <a:rPr lang="en-GB" i="1" dirty="0">
                <a:solidFill>
                  <a:srgbClr val="FF0000"/>
                </a:solidFill>
                <a:latin typeface="Segoe UI"/>
              </a:rPr>
            </a:br>
            <a:endParaRPr lang="en-GB" dirty="0">
              <a:solidFill>
                <a:srgbClr val="464547">
                  <a:lumMod val="75000"/>
                </a:srgbClr>
              </a:solidFill>
              <a:latin typeface="Segoe UI"/>
            </a:endParaRPr>
          </a:p>
          <a:p>
            <a:pPr marL="342892" indent="-342892" defTabSz="914378"/>
            <a:endParaRPr lang="en-GB" dirty="0">
              <a:solidFill>
                <a:srgbClr val="464547">
                  <a:lumMod val="75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5143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29CB-DEA0-4F6D-B9A2-8B35DB726C2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strategy statement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07326" y="0"/>
            <a:ext cx="3091115" cy="5970865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14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1826" y="190426"/>
            <a:ext cx="2517112" cy="4172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baseline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Purpose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2286D0-D252-2131-5B3C-BE08379FE1B5}"/>
              </a:ext>
            </a:extLst>
          </p:cNvPr>
          <p:cNvGraphicFramePr/>
          <p:nvPr/>
        </p:nvGraphicFramePr>
        <p:xfrm>
          <a:off x="3117676" y="190427"/>
          <a:ext cx="5564498" cy="417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3441" y="4723192"/>
            <a:ext cx="45624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3629CB-DEA0-4F6D-B9A2-8B35DB726C2D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1826" y="190426"/>
            <a:ext cx="2517112" cy="4172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baseline="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3441" y="4723192"/>
            <a:ext cx="45624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3629CB-DEA0-4F6D-B9A2-8B35DB726C2D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60877F7-3BDC-0D6A-9717-02D22484CE89}"/>
              </a:ext>
            </a:extLst>
          </p:cNvPr>
          <p:cNvGraphicFramePr/>
          <p:nvPr/>
        </p:nvGraphicFramePr>
        <p:xfrm>
          <a:off x="3117063" y="190426"/>
          <a:ext cx="5667707" cy="453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1826" y="190426"/>
            <a:ext cx="2517112" cy="4172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baseline="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3441" y="4723192"/>
            <a:ext cx="45624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3629CB-DEA0-4F6D-B9A2-8B35DB726C2D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87D19C-9AF6-EF4A-116C-2027F6A4A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35916"/>
              </p:ext>
            </p:extLst>
          </p:nvPr>
        </p:nvGraphicFramePr>
        <p:xfrm>
          <a:off x="3117063" y="190426"/>
          <a:ext cx="5667707" cy="453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2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ght">
  <a:themeElements>
    <a:clrScheme name="Barnett Waddingham - Light">
      <a:dk1>
        <a:srgbClr val="464547"/>
      </a:dk1>
      <a:lt1>
        <a:sysClr val="window" lastClr="FFFFFF"/>
      </a:lt1>
      <a:dk2>
        <a:srgbClr val="0069B4"/>
      </a:dk2>
      <a:lt2>
        <a:srgbClr val="FFFFFF"/>
      </a:lt2>
      <a:accent1>
        <a:srgbClr val="0069B4"/>
      </a:accent1>
      <a:accent2>
        <a:srgbClr val="009FE3"/>
      </a:accent2>
      <a:accent3>
        <a:srgbClr val="00B5AD"/>
      </a:accent3>
      <a:accent4>
        <a:srgbClr val="F1C845"/>
      </a:accent4>
      <a:accent5>
        <a:srgbClr val="926DAD"/>
      </a:accent5>
      <a:accent6>
        <a:srgbClr val="06C0F0"/>
      </a:accent6>
      <a:hlink>
        <a:srgbClr val="009FE3"/>
      </a:hlink>
      <a:folHlink>
        <a:srgbClr val="0069B4"/>
      </a:folHlink>
    </a:clrScheme>
    <a:fontScheme name="Barnett Waddingha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82022_PowerPoint_Template_Widescreen_V1.pptx" id="{8AC258D9-7125-4073-9B92-51C18A4E90FF}" vid="{ED0C65EA-862A-4B23-9D3E-87C258C6BBD8}"/>
    </a:ext>
  </a:extLst>
</a:theme>
</file>

<file path=ppt/theme/theme2.xml><?xml version="1.0" encoding="utf-8"?>
<a:theme xmlns:a="http://schemas.openxmlformats.org/drawingml/2006/main" name="Dark">
  <a:themeElements>
    <a:clrScheme name="Barnett Waddingham - Dark">
      <a:dk1>
        <a:srgbClr val="FFFFFF"/>
      </a:dk1>
      <a:lt1>
        <a:srgbClr val="FFFFFF"/>
      </a:lt1>
      <a:dk2>
        <a:srgbClr val="0069B4"/>
      </a:dk2>
      <a:lt2>
        <a:srgbClr val="0069B4"/>
      </a:lt2>
      <a:accent1>
        <a:srgbClr val="0069B4"/>
      </a:accent1>
      <a:accent2>
        <a:srgbClr val="009FE3"/>
      </a:accent2>
      <a:accent3>
        <a:srgbClr val="00B5AD"/>
      </a:accent3>
      <a:accent4>
        <a:srgbClr val="F1C845"/>
      </a:accent4>
      <a:accent5>
        <a:srgbClr val="926DAD"/>
      </a:accent5>
      <a:accent6>
        <a:srgbClr val="06C0F0"/>
      </a:accent6>
      <a:hlink>
        <a:srgbClr val="009FE3"/>
      </a:hlink>
      <a:folHlink>
        <a:srgbClr val="0069B4"/>
      </a:folHlink>
    </a:clrScheme>
    <a:fontScheme name="Barnett Waddingha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82022_PowerPoint_Template_Widescreen_V1.pptx" id="{8AC258D9-7125-4073-9B92-51C18A4E90FF}" vid="{DF5312EC-03FF-4182-9249-9788682FF3D5}"/>
    </a:ext>
  </a:extLst>
</a:theme>
</file>

<file path=ppt/theme/theme3.xml><?xml version="1.0" encoding="utf-8"?>
<a:theme xmlns:a="http://schemas.openxmlformats.org/drawingml/2006/main" name="1_Light">
  <a:themeElements>
    <a:clrScheme name="Barnett Waddingham - Light">
      <a:dk1>
        <a:srgbClr val="464547"/>
      </a:dk1>
      <a:lt1>
        <a:sysClr val="window" lastClr="FFFFFF"/>
      </a:lt1>
      <a:dk2>
        <a:srgbClr val="0069B4"/>
      </a:dk2>
      <a:lt2>
        <a:srgbClr val="FFFFFF"/>
      </a:lt2>
      <a:accent1>
        <a:srgbClr val="0069B4"/>
      </a:accent1>
      <a:accent2>
        <a:srgbClr val="009FE3"/>
      </a:accent2>
      <a:accent3>
        <a:srgbClr val="00B5AD"/>
      </a:accent3>
      <a:accent4>
        <a:srgbClr val="F1C845"/>
      </a:accent4>
      <a:accent5>
        <a:srgbClr val="926DAD"/>
      </a:accent5>
      <a:accent6>
        <a:srgbClr val="06C0F0"/>
      </a:accent6>
      <a:hlink>
        <a:srgbClr val="009FE3"/>
      </a:hlink>
      <a:folHlink>
        <a:srgbClr val="0069B4"/>
      </a:folHlink>
    </a:clrScheme>
    <a:fontScheme name="Barnett Waddingha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82022_PowerPoint_Template_Widescreen_V1.pptx" id="{8AC258D9-7125-4073-9B92-51C18A4E90FF}" vid="{ED0C65EA-862A-4B23-9D3E-87C258C6BB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Barnett Waddingham Screen</Template>
  <TotalTime>17</TotalTime>
  <Words>250</Words>
  <Application>Microsoft Office PowerPoint</Application>
  <PresentationFormat>On-screen Show (16:9)</PresentationFormat>
  <Paragraphs>59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Gill Sans MT</vt:lpstr>
      <vt:lpstr>Segoe UI</vt:lpstr>
      <vt:lpstr>Segoe UI Semibold</vt:lpstr>
      <vt:lpstr>Light</vt:lpstr>
      <vt:lpstr>Dark</vt:lpstr>
      <vt:lpstr>1_Light</vt:lpstr>
      <vt:lpstr>Funding Strategy Statement</vt:lpstr>
      <vt:lpstr>Funding Strategy timeline</vt:lpstr>
      <vt:lpstr>Funding strategy statement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strategy statement</dc:title>
  <dc:creator>Barry McKay</dc:creator>
  <cp:lastModifiedBy>Paul Linfield</cp:lastModifiedBy>
  <cp:revision>3</cp:revision>
  <dcterms:created xsi:type="dcterms:W3CDTF">2022-11-21T14:36:10Z</dcterms:created>
  <dcterms:modified xsi:type="dcterms:W3CDTF">2022-12-12T10:33:18Z</dcterms:modified>
</cp:coreProperties>
</file>