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8" r:id="rId3"/>
    <p:sldId id="264" r:id="rId4"/>
    <p:sldId id="265" r:id="rId5"/>
    <p:sldId id="263"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2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87989" autoAdjust="0"/>
  </p:normalViewPr>
  <p:slideViewPr>
    <p:cSldViewPr snapToGrid="0">
      <p:cViewPr varScale="1">
        <p:scale>
          <a:sx n="59" d="100"/>
          <a:sy n="59" d="100"/>
        </p:scale>
        <p:origin x="964"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628"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0" u="none" strike="noStrike" kern="1200" spc="0" baseline="0">
                <a:solidFill>
                  <a:schemeClr val="bg1"/>
                </a:solidFill>
                <a:latin typeface="+mn-lt"/>
                <a:ea typeface="+mn-ea"/>
                <a:cs typeface="+mn-cs"/>
              </a:defRPr>
            </a:pPr>
            <a:r>
              <a:rPr lang="en-GB" sz="2000" b="1" dirty="0">
                <a:solidFill>
                  <a:schemeClr val="bg1"/>
                </a:solidFill>
                <a:latin typeface="Gill Sans MT" panose="020B0502020104020203" pitchFamily="34" charset="0"/>
              </a:rPr>
              <a:t>Period returns</a:t>
            </a:r>
            <a:r>
              <a:rPr lang="en-GB" sz="2000" b="1" baseline="0" dirty="0">
                <a:solidFill>
                  <a:schemeClr val="bg1"/>
                </a:solidFill>
                <a:latin typeface="Gill Sans MT" panose="020B0502020104020203" pitchFamily="34" charset="0"/>
              </a:rPr>
              <a:t> – to 30 September 2022</a:t>
            </a:r>
            <a:endParaRPr lang="en-GB" sz="2000" b="1" dirty="0">
              <a:solidFill>
                <a:schemeClr val="bg1"/>
              </a:solidFill>
              <a:latin typeface="Gill Sans MT" panose="020B0502020104020203" pitchFamily="34" charset="0"/>
            </a:endParaRPr>
          </a:p>
        </c:rich>
      </c:tx>
      <c:layout>
        <c:manualLayout>
          <c:xMode val="edge"/>
          <c:yMode val="edge"/>
          <c:x val="0.24745518540725842"/>
          <c:y val="0"/>
        </c:manualLayout>
      </c:layout>
      <c:overlay val="0"/>
      <c:spPr>
        <a:solidFill>
          <a:srgbClr val="28825A"/>
        </a:solidFill>
        <a:ln>
          <a:noFill/>
        </a:ln>
        <a:effectLst/>
      </c:spPr>
      <c:txPr>
        <a:bodyPr rot="0" spcFirstLastPara="1" vertOverflow="ellipsis" vert="horz" wrap="square" anchor="ctr" anchorCtr="1"/>
        <a:lstStyle/>
        <a:p>
          <a:pPr algn="ct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6.3646038385826761E-2"/>
          <c:y val="0.12898836558880625"/>
          <c:w val="0.93635396161417328"/>
          <c:h val="0.80592810002902926"/>
        </c:manualLayout>
      </c:layout>
      <c:barChart>
        <c:barDir val="col"/>
        <c:grouping val="clustered"/>
        <c:varyColors val="0"/>
        <c:ser>
          <c:idx val="0"/>
          <c:order val="0"/>
          <c:tx>
            <c:strRef>
              <c:f>Sheet1!$B$1</c:f>
              <c:strCache>
                <c:ptCount val="1"/>
                <c:pt idx="0">
                  <c:v>East Sussex Pension Fund</c:v>
                </c:pt>
              </c:strCache>
            </c:strRef>
          </c:tx>
          <c:spPr>
            <a:solidFill>
              <a:srgbClr val="28825A"/>
            </a:solidFill>
            <a:ln>
              <a:noFill/>
            </a:ln>
            <a:effectLst/>
          </c:spPr>
          <c:invertIfNegative val="0"/>
          <c:cat>
            <c:strRef>
              <c:f>Sheet1!$A$2:$A$5</c:f>
              <c:strCache>
                <c:ptCount val="4"/>
                <c:pt idx="0">
                  <c:v>One year</c:v>
                </c:pt>
                <c:pt idx="1">
                  <c:v>Three years</c:v>
                </c:pt>
                <c:pt idx="2">
                  <c:v>Five years</c:v>
                </c:pt>
                <c:pt idx="3">
                  <c:v>Ten years</c:v>
                </c:pt>
              </c:strCache>
            </c:strRef>
          </c:cat>
          <c:val>
            <c:numRef>
              <c:f>Sheet1!$B$2:$B$5</c:f>
              <c:numCache>
                <c:formatCode>General</c:formatCode>
                <c:ptCount val="4"/>
                <c:pt idx="0">
                  <c:v>-1.54</c:v>
                </c:pt>
                <c:pt idx="1">
                  <c:v>5.16</c:v>
                </c:pt>
                <c:pt idx="2">
                  <c:v>6</c:v>
                </c:pt>
                <c:pt idx="3">
                  <c:v>8.5</c:v>
                </c:pt>
              </c:numCache>
            </c:numRef>
          </c:val>
          <c:extLst>
            <c:ext xmlns:c16="http://schemas.microsoft.com/office/drawing/2014/chart" uri="{C3380CC4-5D6E-409C-BE32-E72D297353CC}">
              <c16:uniqueId val="{00000000-4347-42FF-A755-6AC754C6F116}"/>
            </c:ext>
          </c:extLst>
        </c:ser>
        <c:ser>
          <c:idx val="1"/>
          <c:order val="1"/>
          <c:tx>
            <c:strRef>
              <c:f>Sheet1!$C$1</c:f>
              <c:strCache>
                <c:ptCount val="1"/>
                <c:pt idx="0">
                  <c:v>Total Fund benchmark</c:v>
                </c:pt>
              </c:strCache>
            </c:strRef>
          </c:tx>
          <c:spPr>
            <a:solidFill>
              <a:schemeClr val="accent2"/>
            </a:solidFill>
            <a:ln>
              <a:noFill/>
            </a:ln>
            <a:effectLst/>
          </c:spPr>
          <c:invertIfNegative val="0"/>
          <c:cat>
            <c:strRef>
              <c:f>Sheet1!$A$2:$A$5</c:f>
              <c:strCache>
                <c:ptCount val="4"/>
                <c:pt idx="0">
                  <c:v>One year</c:v>
                </c:pt>
                <c:pt idx="1">
                  <c:v>Three years</c:v>
                </c:pt>
                <c:pt idx="2">
                  <c:v>Five years</c:v>
                </c:pt>
                <c:pt idx="3">
                  <c:v>Ten years</c:v>
                </c:pt>
              </c:strCache>
            </c:strRef>
          </c:cat>
          <c:val>
            <c:numRef>
              <c:f>Sheet1!$C$2:$C$5</c:f>
              <c:numCache>
                <c:formatCode>General</c:formatCode>
                <c:ptCount val="4"/>
                <c:pt idx="0">
                  <c:v>-0.32</c:v>
                </c:pt>
                <c:pt idx="1">
                  <c:v>4.16</c:v>
                </c:pt>
                <c:pt idx="2">
                  <c:v>5.17</c:v>
                </c:pt>
                <c:pt idx="3">
                  <c:v>7.36</c:v>
                </c:pt>
              </c:numCache>
            </c:numRef>
          </c:val>
          <c:extLst>
            <c:ext xmlns:c16="http://schemas.microsoft.com/office/drawing/2014/chart" uri="{C3380CC4-5D6E-409C-BE32-E72D297353CC}">
              <c16:uniqueId val="{00000001-4347-42FF-A755-6AC754C6F116}"/>
            </c:ext>
          </c:extLst>
        </c:ser>
        <c:ser>
          <c:idx val="2"/>
          <c:order val="2"/>
          <c:tx>
            <c:strRef>
              <c:f>Sheet1!$D$1</c:f>
              <c:strCache>
                <c:ptCount val="1"/>
                <c:pt idx="0">
                  <c:v>Excess return</c:v>
                </c:pt>
              </c:strCache>
            </c:strRef>
          </c:tx>
          <c:spPr>
            <a:solidFill>
              <a:schemeClr val="accent3"/>
            </a:solidFill>
            <a:ln>
              <a:noFill/>
            </a:ln>
            <a:effectLst/>
          </c:spPr>
          <c:invertIfNegative val="0"/>
          <c:cat>
            <c:strRef>
              <c:f>Sheet1!$A$2:$A$5</c:f>
              <c:strCache>
                <c:ptCount val="4"/>
                <c:pt idx="0">
                  <c:v>One year</c:v>
                </c:pt>
                <c:pt idx="1">
                  <c:v>Three years</c:v>
                </c:pt>
                <c:pt idx="2">
                  <c:v>Five years</c:v>
                </c:pt>
                <c:pt idx="3">
                  <c:v>Ten years</c:v>
                </c:pt>
              </c:strCache>
            </c:strRef>
          </c:cat>
          <c:val>
            <c:numRef>
              <c:f>Sheet1!$D$2:$D$5</c:f>
              <c:numCache>
                <c:formatCode>General</c:formatCode>
                <c:ptCount val="4"/>
                <c:pt idx="0">
                  <c:v>-1.22</c:v>
                </c:pt>
                <c:pt idx="1">
                  <c:v>1</c:v>
                </c:pt>
                <c:pt idx="2">
                  <c:v>0.83</c:v>
                </c:pt>
                <c:pt idx="3">
                  <c:v>1.1399999999999999</c:v>
                </c:pt>
              </c:numCache>
            </c:numRef>
          </c:val>
          <c:extLst>
            <c:ext xmlns:c16="http://schemas.microsoft.com/office/drawing/2014/chart" uri="{C3380CC4-5D6E-409C-BE32-E72D297353CC}">
              <c16:uniqueId val="{00000002-4347-42FF-A755-6AC754C6F116}"/>
            </c:ext>
          </c:extLst>
        </c:ser>
        <c:dLbls>
          <c:showLegendKey val="0"/>
          <c:showVal val="0"/>
          <c:showCatName val="0"/>
          <c:showSerName val="0"/>
          <c:showPercent val="0"/>
          <c:showBubbleSize val="0"/>
        </c:dLbls>
        <c:gapWidth val="219"/>
        <c:overlap val="-27"/>
        <c:axId val="88130928"/>
        <c:axId val="88128848"/>
      </c:barChart>
      <c:catAx>
        <c:axId val="8813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0"/>
          <a:lstStyle/>
          <a:p>
            <a:pPr>
              <a:defRPr sz="16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88128848"/>
        <c:crosses val="autoZero"/>
        <c:auto val="1"/>
        <c:lblAlgn val="ctr"/>
        <c:lblOffset val="100"/>
        <c:noMultiLvlLbl val="0"/>
      </c:catAx>
      <c:valAx>
        <c:axId val="8812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crossAx val="88130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Gill Sans MT" panose="020B05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C3427A-0137-4770-A492-55BF5481C517}" type="datetimeFigureOut">
              <a:rPr lang="en-GB" smtClean="0"/>
              <a:t>18/11/2022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805C7-8B17-46A1-91D8-7BADCD718AB3}" type="slidenum">
              <a:rPr lang="en-GB" smtClean="0"/>
              <a:t>‹#›</a:t>
            </a:fld>
            <a:endParaRPr lang="en-GB" dirty="0"/>
          </a:p>
        </p:txBody>
      </p:sp>
    </p:spTree>
    <p:extLst>
      <p:ext uri="{BB962C8B-B14F-4D97-AF65-F5344CB8AC3E}">
        <p14:creationId xmlns:p14="http://schemas.microsoft.com/office/powerpoint/2010/main" val="205907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welcome.</a:t>
            </a:r>
          </a:p>
          <a:p>
            <a:endParaRPr lang="en-GB" dirty="0"/>
          </a:p>
          <a:p>
            <a:r>
              <a:rPr lang="en-GB" dirty="0" err="1"/>
              <a:t>Notthe</a:t>
            </a:r>
            <a:r>
              <a:rPr lang="en-GB" dirty="0"/>
              <a:t> chairman of the Pension Committee. Chairman is Gerard.. Sends apologies due to …</a:t>
            </a:r>
          </a:p>
          <a:p>
            <a:endParaRPr lang="en-GB" dirty="0"/>
          </a:p>
          <a:p>
            <a:r>
              <a:rPr lang="en-GB" dirty="0"/>
              <a:t>Give brief summary of headlines</a:t>
            </a:r>
          </a:p>
        </p:txBody>
      </p:sp>
      <p:sp>
        <p:nvSpPr>
          <p:cNvPr id="4" name="Slide Number Placeholder 3"/>
          <p:cNvSpPr>
            <a:spLocks noGrp="1"/>
          </p:cNvSpPr>
          <p:nvPr>
            <p:ph type="sldNum" sz="quarter" idx="5"/>
          </p:nvPr>
        </p:nvSpPr>
        <p:spPr/>
        <p:txBody>
          <a:bodyPr/>
          <a:lstStyle/>
          <a:p>
            <a:fld id="{DE8805C7-8B17-46A1-91D8-7BADCD718AB3}" type="slidenum">
              <a:rPr lang="en-GB" smtClean="0"/>
              <a:t>1</a:t>
            </a:fld>
            <a:endParaRPr lang="en-GB" dirty="0"/>
          </a:p>
        </p:txBody>
      </p:sp>
    </p:spTree>
    <p:extLst>
      <p:ext uri="{BB962C8B-B14F-4D97-AF65-F5344CB8AC3E}">
        <p14:creationId xmlns:p14="http://schemas.microsoft.com/office/powerpoint/2010/main" val="778770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 like to start by congratulating the fund on winning the 2021 Local Government Pension Scheme Fund of the year for funds with assets over £2.5 billion.</a:t>
            </a:r>
          </a:p>
          <a:p>
            <a:endParaRPr lang="en-GB" dirty="0"/>
          </a:p>
          <a:p>
            <a:r>
              <a:rPr lang="en-GB" dirty="0"/>
              <a:t>To be able to win the LGPS Fund of the year award we had to demonstrate excellence in:</a:t>
            </a:r>
          </a:p>
          <a:p>
            <a:endParaRPr lang="en-GB" dirty="0"/>
          </a:p>
          <a:p>
            <a:r>
              <a:rPr lang="en-GB" dirty="0"/>
              <a:t>Implementing best practice</a:t>
            </a:r>
          </a:p>
          <a:p>
            <a:r>
              <a:rPr lang="en-GB" dirty="0"/>
              <a:t>Leadership across pension fund operations</a:t>
            </a:r>
          </a:p>
          <a:p>
            <a:r>
              <a:rPr lang="en-GB" dirty="0"/>
              <a:t>Investment performance</a:t>
            </a:r>
          </a:p>
          <a:p>
            <a:r>
              <a:rPr lang="en-GB" dirty="0"/>
              <a:t>Governance</a:t>
            </a:r>
          </a:p>
          <a:p>
            <a:r>
              <a:rPr lang="en-GB" dirty="0"/>
              <a:t>Administration</a:t>
            </a:r>
          </a:p>
          <a:p>
            <a:r>
              <a:rPr lang="en-GB" dirty="0"/>
              <a:t>Collaboration and leadership within the LGPS</a:t>
            </a:r>
          </a:p>
          <a:p>
            <a:endParaRPr lang="en-GB" dirty="0"/>
          </a:p>
          <a:p>
            <a:r>
              <a:rPr lang="en-GB" dirty="0"/>
              <a:t>I have only been a county councillor and member of pension committee since May last year but have been impressed with the dedication of the team and their commitment to improving our service to our ‘customers’; which includes you as employers and our members whether they be working, retired etc.</a:t>
            </a:r>
          </a:p>
          <a:p>
            <a:endParaRPr lang="en-GB" dirty="0"/>
          </a:p>
          <a:p>
            <a:r>
              <a:rPr lang="en-GB" dirty="0"/>
              <a:t>We were also highly commended for our Climate Change strategy reflecting the work the Fund has done to address both the challenges and the opportunities presented by climate change, sustainability, and the energy transition. This has helped us to better align the Fund’s portfolio with these themes, allowing it to play a role both in providing climate solutions, as well as protecting the interests of our scheme members.</a:t>
            </a:r>
          </a:p>
        </p:txBody>
      </p:sp>
      <p:sp>
        <p:nvSpPr>
          <p:cNvPr id="4" name="Slide Number Placeholder 3"/>
          <p:cNvSpPr>
            <a:spLocks noGrp="1"/>
          </p:cNvSpPr>
          <p:nvPr>
            <p:ph type="sldNum" sz="quarter" idx="5"/>
          </p:nvPr>
        </p:nvSpPr>
        <p:spPr/>
        <p:txBody>
          <a:bodyPr/>
          <a:lstStyle/>
          <a:p>
            <a:fld id="{DE8805C7-8B17-46A1-91D8-7BADCD718AB3}" type="slidenum">
              <a:rPr lang="en-GB" smtClean="0"/>
              <a:t>2</a:t>
            </a:fld>
            <a:endParaRPr lang="en-GB" dirty="0"/>
          </a:p>
        </p:txBody>
      </p:sp>
    </p:spTree>
    <p:extLst>
      <p:ext uri="{BB962C8B-B14F-4D97-AF65-F5344CB8AC3E}">
        <p14:creationId xmlns:p14="http://schemas.microsoft.com/office/powerpoint/2010/main" val="333250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30803"/>
          </a:xfrm>
        </p:spPr>
        <p:txBody>
          <a:bodyPr/>
          <a:lstStyle/>
          <a:p>
            <a:r>
              <a:rPr lang="en-GB" sz="1000" dirty="0"/>
              <a:t>The Committee have been clear in the need to invest in people and have a solid team structure for managing the fund and providing a good service to members. </a:t>
            </a:r>
          </a:p>
          <a:p>
            <a:endParaRPr lang="en-GB" sz="1000" dirty="0"/>
          </a:p>
          <a:p>
            <a:r>
              <a:rPr lang="en-GB" sz="1000" dirty="0"/>
              <a:t>The administration team continue to strive to give a high quality service to employers and members and have recently recruited 4 new joiners. We were  also proud to hear Julie, one of our admin managers was recognised at the professional pensions women’s in pensions awards last week winning team leader of the year. </a:t>
            </a:r>
          </a:p>
          <a:p>
            <a:endParaRPr lang="en-GB" sz="1000" dirty="0"/>
          </a:p>
          <a:p>
            <a:r>
              <a:rPr lang="en-GB" sz="1000" dirty="0"/>
              <a:t>Other team areas have also increased including the Governance, Investment and i-Connect teams. A new communications manager was appointed to help modernise the way we communicate with members and employers. Recruitment is ongoing and we will look to bring in resource to support major project work in 2023. </a:t>
            </a:r>
          </a:p>
          <a:p>
            <a:endParaRPr lang="en-GB" sz="1000" dirty="0"/>
          </a:p>
          <a:p>
            <a:r>
              <a:rPr lang="en-GB" sz="1000" dirty="0"/>
              <a:t>The website has been transformed and now houses refreshed, rebranded content with an increased emphasis on using digital avenues to communicate. Further works been done to ensure that we are providing accessible content that can be used by all. We think the pension team have done pretty well but are always keen to hear of ways in which our service can be improved. At the pension committee meetings we regularly review KPIs which measure the effectiveness of our services.</a:t>
            </a:r>
          </a:p>
          <a:p>
            <a:endParaRPr lang="en-GB" sz="1000" dirty="0"/>
          </a:p>
          <a:p>
            <a:r>
              <a:rPr lang="en-GB" sz="1000" dirty="0"/>
              <a:t>2022 has also been the year where Barnett Waddingham (our actuary) have completed the triennial valuation. This is the primary theme for today and will set the contribution rates for the next 3 years for our employers. You’ll hear far more on this subject during the course of the day. The Fund have had to work hard with employers to get the data required to do the calculations and we thank you for your support on this project.</a:t>
            </a:r>
          </a:p>
          <a:p>
            <a:endParaRPr lang="en-GB" sz="1000" dirty="0"/>
          </a:p>
          <a:p>
            <a:r>
              <a:rPr lang="en-GB" sz="1000" dirty="0"/>
              <a:t>Our employer base has increased from the start of 2022. We have 138 employers as on November 2022, which continues to keep the Fund officers busy!</a:t>
            </a:r>
          </a:p>
          <a:p>
            <a:endParaRPr lang="en-GB" dirty="0"/>
          </a:p>
        </p:txBody>
      </p:sp>
      <p:sp>
        <p:nvSpPr>
          <p:cNvPr id="4" name="Slide Number Placeholder 3"/>
          <p:cNvSpPr>
            <a:spLocks noGrp="1"/>
          </p:cNvSpPr>
          <p:nvPr>
            <p:ph type="sldNum" sz="quarter" idx="5"/>
          </p:nvPr>
        </p:nvSpPr>
        <p:spPr/>
        <p:txBody>
          <a:bodyPr/>
          <a:lstStyle/>
          <a:p>
            <a:fld id="{DE8805C7-8B17-46A1-91D8-7BADCD718AB3}" type="slidenum">
              <a:rPr lang="en-GB" smtClean="0"/>
              <a:t>3</a:t>
            </a:fld>
            <a:endParaRPr lang="en-GB" dirty="0"/>
          </a:p>
        </p:txBody>
      </p:sp>
    </p:spTree>
    <p:extLst>
      <p:ext uri="{BB962C8B-B14F-4D97-AF65-F5344CB8AC3E}">
        <p14:creationId xmlns:p14="http://schemas.microsoft.com/office/powerpoint/2010/main" val="3090307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20012"/>
            <a:ext cx="5486400" cy="4823988"/>
          </a:xfrm>
        </p:spPr>
        <p:txBody>
          <a:bodyPr/>
          <a:lstStyle/>
          <a:p>
            <a:r>
              <a:rPr lang="en-GB" sz="1000" dirty="0"/>
              <a:t>You will have seen news headlines in the last few months, stating that pension funds were in trouble as a result of turmoil in parts of the investment markets. The Local Government Pension Scheme (LGPS) pension benefits are set out in law and means your employees will get paid your pension regardless of fluctuations in the investment markets.</a:t>
            </a:r>
          </a:p>
          <a:p>
            <a:r>
              <a:rPr lang="en-GB" sz="1000" dirty="0"/>
              <a:t>We do not make use of Liability-driven investment (LDI) strategies which are the primary cause of the funding issue for certain pension funds. So, when investment markets are volatile, we are much better placed to respond. The Fund is still open to new joiners and designed to continue long-term so the way we invest money is very different to pension schemes which are closed to new members. We have strong liquidity in the Fund which means we can access money quickly when required. </a:t>
            </a:r>
          </a:p>
          <a:p>
            <a:endParaRPr lang="en-GB" sz="1000" dirty="0"/>
          </a:p>
          <a:p>
            <a:r>
              <a:rPr lang="en-GB" sz="1000" dirty="0"/>
              <a:t>Members have money concerns following the pandemic and rise of living costs. The Fund have information on options available to members on the website including the 50/50 scheme. </a:t>
            </a:r>
          </a:p>
          <a:p>
            <a:r>
              <a:rPr lang="en-GB" sz="1000" dirty="0"/>
              <a:t>High inflation can also have a negative impact by increasing liabilities of the fund as more cash is needed as a result of higher increases to pensioner payments or increased salaries. More on inflation later as part of the triennial valuation presentation. </a:t>
            </a:r>
          </a:p>
          <a:p>
            <a:endParaRPr lang="en-GB" sz="1000" dirty="0"/>
          </a:p>
          <a:p>
            <a:r>
              <a:rPr lang="en-GB" sz="1000" dirty="0"/>
              <a:t>The Ukraine war raises the likelihood of market volatility. The war and sanctions have added to inflationary pressures by disrupting exports of oil, natural gas, and wheat from Russia and Ukraine. The Fund has no investment holdings in Russia.</a:t>
            </a:r>
          </a:p>
          <a:p>
            <a:endParaRPr lang="en-GB" sz="1000" dirty="0"/>
          </a:p>
          <a:p>
            <a:r>
              <a:rPr lang="en-GB" sz="1000" dirty="0"/>
              <a:t>The global investment markets have been tricky to navigate this year and there remains an uncertainty about what will happen to the economic environment going forward. Closer to home, the recent political decisions made in the UK compound the issue further. These uncertainties will fed through to the funding strategy for the fund as we progress through the day.</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DE8805C7-8B17-46A1-91D8-7BADCD718AB3}" type="slidenum">
              <a:rPr lang="en-GB" smtClean="0"/>
              <a:t>4</a:t>
            </a:fld>
            <a:endParaRPr lang="en-GB" dirty="0"/>
          </a:p>
        </p:txBody>
      </p:sp>
    </p:spTree>
    <p:extLst>
      <p:ext uri="{BB962C8B-B14F-4D97-AF65-F5344CB8AC3E}">
        <p14:creationId xmlns:p14="http://schemas.microsoft.com/office/powerpoint/2010/main" val="307977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Despite negative returns over recent quarters, longer term returns at Fund level</a:t>
            </a:r>
          </a:p>
          <a:p>
            <a:r>
              <a:rPr lang="en-GB" dirty="0"/>
              <a:t>remain strong, with equity markets adding significant value over the last decade.</a:t>
            </a:r>
          </a:p>
          <a:p>
            <a:endParaRPr lang="en-GB" dirty="0"/>
          </a:p>
          <a:p>
            <a:r>
              <a:rPr lang="en-GB" dirty="0"/>
              <a:t>The investment environment in 2022 has been tricky to navigate due to issues affecting the UK Economy, the Ukraine conflict and may other global challenges. Most growth assets, including equities, fell significantly over the quarter amidst rising global recessionary fears due to persisting high inflation, a more restrictive stance from central banks seeking to tackle inflation, and continued geopolitical concerns. Recent performance has also been dampened a little by underweight exposure to oil and gas. </a:t>
            </a:r>
          </a:p>
          <a:p>
            <a:endParaRPr lang="en-GB" dirty="0"/>
          </a:p>
          <a:p>
            <a:r>
              <a:rPr lang="en-GB" dirty="0"/>
              <a:t>The fund will continue to seek steady longer-term returns with an emphasis on investing responsibly where possible. </a:t>
            </a:r>
          </a:p>
        </p:txBody>
      </p:sp>
      <p:sp>
        <p:nvSpPr>
          <p:cNvPr id="4" name="Slide Number Placeholder 3"/>
          <p:cNvSpPr>
            <a:spLocks noGrp="1"/>
          </p:cNvSpPr>
          <p:nvPr>
            <p:ph type="sldNum" sz="quarter" idx="5"/>
          </p:nvPr>
        </p:nvSpPr>
        <p:spPr/>
        <p:txBody>
          <a:bodyPr/>
          <a:lstStyle/>
          <a:p>
            <a:fld id="{DE8805C7-8B17-46A1-91D8-7BADCD718AB3}" type="slidenum">
              <a:rPr lang="en-GB" smtClean="0"/>
              <a:t>5</a:t>
            </a:fld>
            <a:endParaRPr lang="en-GB" dirty="0"/>
          </a:p>
        </p:txBody>
      </p:sp>
    </p:spTree>
    <p:extLst>
      <p:ext uri="{BB962C8B-B14F-4D97-AF65-F5344CB8AC3E}">
        <p14:creationId xmlns:p14="http://schemas.microsoft.com/office/powerpoint/2010/main" val="2875670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543425"/>
          </a:xfrm>
        </p:spPr>
        <p:txBody>
          <a:bodyPr/>
          <a:lstStyle/>
          <a:p>
            <a:r>
              <a:rPr lang="en-GB" sz="1000" dirty="0"/>
              <a:t>The Fund continues to be an LGPS leader in the investment arena. Careful consideration of our Funding Strategy Statement and Investment Strategy Statement ensures the Fund balances stable, affordable contributions with a prudent, longer-term view of funding and solvency. Throughout the strategy the Fund has substantially aligned to energy transition challenges. The Fund is among a record number of signatories to a Global Investor Statement which urges global governments to radically step up their ambition on climate policy </a:t>
            </a:r>
          </a:p>
          <a:p>
            <a:endParaRPr lang="en-GB" sz="1000" dirty="0"/>
          </a:p>
          <a:p>
            <a:r>
              <a:rPr lang="en-GB" sz="1000" dirty="0"/>
              <a:t>There have been a number of changes to the investment strategy in 2022 including:</a:t>
            </a:r>
          </a:p>
          <a:p>
            <a:endParaRPr lang="en-GB" sz="1000" dirty="0"/>
          </a:p>
          <a:p>
            <a:r>
              <a:rPr lang="en-GB" sz="1000" dirty="0"/>
              <a:t>Investment in the Baillie Gifford Paris aligned fund – the Fund looks to strip out companies engaged in both fossil fuel exploration and production as well as service provision to the sector. </a:t>
            </a:r>
          </a:p>
          <a:p>
            <a:endParaRPr lang="en-GB" sz="1000" dirty="0"/>
          </a:p>
          <a:p>
            <a:r>
              <a:rPr lang="en-GB" sz="1000" dirty="0"/>
              <a:t>We have moved the only remaining passive equity investments into the Osmosis resource efficient fund. This investment focuses on companies that are efficient in their usage of carbon emissions, water usage and waste production.</a:t>
            </a:r>
          </a:p>
          <a:p>
            <a:r>
              <a:rPr lang="en-GB" sz="1000" dirty="0"/>
              <a:t>All other equity investments are in fossil fuel free mandates and there is a strong focus on companies that look to provide solutions to the climate crisis. </a:t>
            </a:r>
          </a:p>
          <a:p>
            <a:endParaRPr lang="en-GB" dirty="0"/>
          </a:p>
          <a:p>
            <a:r>
              <a:rPr lang="en-GB" sz="1000" dirty="0"/>
              <a:t>We have invested more into infrastructure. Infrastructure returns are driven by investment plans in essential services, which span 10 or more years into the future, and these returns accelerate over time while providing considerable predictability compared to equities. This investment helps us provide essential services in the UK and globally while providing a way for investments to move with an inflation linkage.</a:t>
            </a:r>
          </a:p>
          <a:p>
            <a:endParaRPr lang="en-GB" sz="1000" dirty="0"/>
          </a:p>
          <a:p>
            <a:r>
              <a:rPr lang="en-GB" sz="1000" dirty="0">
                <a:solidFill>
                  <a:srgbClr val="000000"/>
                </a:solidFill>
              </a:rPr>
              <a:t>The Investment strategy is not short term or tactical. The primary focus needs to generate investment returns to ensure we have the money available to pay pensions as they fall due and to help keep your employer contributions at an affordable level. </a:t>
            </a:r>
          </a:p>
          <a:p>
            <a:r>
              <a:rPr lang="en-GB" sz="1000" dirty="0">
                <a:solidFill>
                  <a:srgbClr val="000000"/>
                </a:solidFill>
              </a:rPr>
              <a:t>Now we have made a number of changes we have to see how they embed in before the Committee look to make any fundamental changes. </a:t>
            </a:r>
            <a:endParaRPr lang="en-GB" sz="1000" dirty="0"/>
          </a:p>
          <a:p>
            <a:endParaRPr lang="en-GB" dirty="0"/>
          </a:p>
        </p:txBody>
      </p:sp>
      <p:sp>
        <p:nvSpPr>
          <p:cNvPr id="4" name="Slide Number Placeholder 3"/>
          <p:cNvSpPr>
            <a:spLocks noGrp="1"/>
          </p:cNvSpPr>
          <p:nvPr>
            <p:ph type="sldNum" sz="quarter" idx="5"/>
          </p:nvPr>
        </p:nvSpPr>
        <p:spPr/>
        <p:txBody>
          <a:bodyPr/>
          <a:lstStyle/>
          <a:p>
            <a:fld id="{DE8805C7-8B17-46A1-91D8-7BADCD718AB3}" type="slidenum">
              <a:rPr lang="en-GB" smtClean="0"/>
              <a:t>6</a:t>
            </a:fld>
            <a:endParaRPr lang="en-GB" dirty="0"/>
          </a:p>
        </p:txBody>
      </p:sp>
    </p:spTree>
    <p:extLst>
      <p:ext uri="{BB962C8B-B14F-4D97-AF65-F5344CB8AC3E}">
        <p14:creationId xmlns:p14="http://schemas.microsoft.com/office/powerpoint/2010/main" val="3108306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8805C7-8B17-46A1-91D8-7BADCD718AB3}" type="slidenum">
              <a:rPr lang="en-GB" smtClean="0"/>
              <a:t>7</a:t>
            </a:fld>
            <a:endParaRPr lang="en-GB" dirty="0"/>
          </a:p>
        </p:txBody>
      </p:sp>
    </p:spTree>
    <p:extLst>
      <p:ext uri="{BB962C8B-B14F-4D97-AF65-F5344CB8AC3E}">
        <p14:creationId xmlns:p14="http://schemas.microsoft.com/office/powerpoint/2010/main" val="6108429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employer.engagement@eastsussex.gov.uk" TargetMode="External"/><Relationship Id="rId2" Type="http://schemas.openxmlformats.org/officeDocument/2006/relationships/hyperlink" Target="mailto:pensions@eastsussex.gov.uk"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mailto:pensionfundinvestment@eastsussex.gov.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2882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667-D3E1-43A0-894F-F57B14290D2E}"/>
              </a:ext>
            </a:extLst>
          </p:cNvPr>
          <p:cNvSpPr>
            <a:spLocks noGrp="1"/>
          </p:cNvSpPr>
          <p:nvPr>
            <p:ph type="ctrTitle"/>
          </p:nvPr>
        </p:nvSpPr>
        <p:spPr>
          <a:xfrm>
            <a:off x="1524000" y="1122363"/>
            <a:ext cx="9144000" cy="2387600"/>
          </a:xfrm>
        </p:spPr>
        <p:txBody>
          <a:bodyPr anchor="b">
            <a:normAutofit/>
          </a:bodyPr>
          <a:lstStyle>
            <a:lvl1pPr algn="ctr">
              <a:defRPr sz="5400">
                <a:solidFill>
                  <a:schemeClr val="bg1"/>
                </a:solidFill>
                <a:latin typeface="Gill Sans MT" panose="020B0502020104020203"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8E4279E-20A8-4428-837D-FFC72308753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BE069A8A-791C-421F-93CE-5EE50ED97D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0001" y="270000"/>
            <a:ext cx="4003861" cy="958293"/>
          </a:xfrm>
          <a:prstGeom prst="rect">
            <a:avLst/>
          </a:prstGeom>
        </p:spPr>
      </p:pic>
    </p:spTree>
    <p:extLst>
      <p:ext uri="{BB962C8B-B14F-4D97-AF65-F5344CB8AC3E}">
        <p14:creationId xmlns:p14="http://schemas.microsoft.com/office/powerpoint/2010/main" val="3717943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29EA3-D9F9-49DB-9F6E-21E3F0C264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1A61F0-04A8-487B-AB10-E05DEBEA64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B0EBD042-8ECB-498A-B8BE-734FDA0BAE74}"/>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103666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20F7D-4316-4724-9847-21075E3C01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D9A0A4-64C6-45EC-9838-175D40D7F3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8F12F328-13F4-4669-A314-1F5679F1F7E9}"/>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1861149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losing slide">
    <p:bg>
      <p:bgPr>
        <a:solidFill>
          <a:srgbClr val="28825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0667-D3E1-43A0-894F-F57B14290D2E}"/>
              </a:ext>
            </a:extLst>
          </p:cNvPr>
          <p:cNvSpPr>
            <a:spLocks noGrp="1"/>
          </p:cNvSpPr>
          <p:nvPr>
            <p:ph type="ctrTitle" hasCustomPrompt="1"/>
          </p:nvPr>
        </p:nvSpPr>
        <p:spPr>
          <a:xfrm>
            <a:off x="1524000" y="1122363"/>
            <a:ext cx="9144000" cy="2387600"/>
          </a:xfrm>
        </p:spPr>
        <p:txBody>
          <a:bodyPr anchor="b">
            <a:normAutofit/>
          </a:bodyPr>
          <a:lstStyle>
            <a:lvl1pPr algn="ctr">
              <a:defRPr sz="5400">
                <a:solidFill>
                  <a:schemeClr val="bg1"/>
                </a:solidFill>
                <a:latin typeface="Gill Sans MT" panose="020B0502020104020203" pitchFamily="34" charset="0"/>
              </a:defRPr>
            </a:lvl1pPr>
          </a:lstStyle>
          <a:p>
            <a:r>
              <a:rPr lang="en-GB" dirty="0"/>
              <a:t>www.eastsussexpensionfund.org</a:t>
            </a:r>
            <a:r>
              <a:rPr lang="en-US" dirty="0"/>
              <a:t>Click to edit Master title style</a:t>
            </a:r>
            <a:endParaRPr lang="en-GB" dirty="0"/>
          </a:p>
        </p:txBody>
      </p:sp>
      <p:sp>
        <p:nvSpPr>
          <p:cNvPr id="3" name="Subtitle 2">
            <a:extLst>
              <a:ext uri="{FF2B5EF4-FFF2-40B4-BE49-F238E27FC236}">
                <a16:creationId xmlns:a16="http://schemas.microsoft.com/office/drawing/2014/main" id="{68E4279E-20A8-4428-837D-FFC72308753F}"/>
              </a:ext>
            </a:extLst>
          </p:cNvPr>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Administration and general enquiries: </a:t>
            </a:r>
            <a:r>
              <a:rPr lang="en-GB" b="0" i="0" u="sng" dirty="0">
                <a:effectLst/>
                <a:hlinkClick r:id="rId2">
                  <a:extLst>
                    <a:ext uri="{A12FA001-AC4F-418D-AE19-62706E023703}">
                      <ahyp:hlinkClr xmlns:ahyp="http://schemas.microsoft.com/office/drawing/2018/hyperlinkcolor" val="tx"/>
                    </a:ext>
                  </a:extLst>
                </a:hlinkClick>
              </a:rPr>
              <a:t>pensions@eastsussex.gov.uk</a:t>
            </a:r>
            <a:endParaRPr lang="en-GB" b="0" i="0" u="sng" dirty="0">
              <a:effectLst/>
            </a:endParaRPr>
          </a:p>
          <a:p>
            <a:r>
              <a:rPr lang="en-GB" b="0" i="0" dirty="0">
                <a:effectLst/>
              </a:rPr>
              <a:t>Employer engagement </a:t>
            </a:r>
            <a:r>
              <a:rPr lang="en-GB" dirty="0"/>
              <a:t>team: </a:t>
            </a:r>
            <a:r>
              <a:rPr lang="en-GB" b="0" i="0" u="sng" dirty="0">
                <a:effectLst/>
                <a:hlinkClick r:id="rId3">
                  <a:extLst>
                    <a:ext uri="{A12FA001-AC4F-418D-AE19-62706E023703}">
                      <ahyp:hlinkClr xmlns:ahyp="http://schemas.microsoft.com/office/drawing/2018/hyperlinkcolor" val="tx"/>
                    </a:ext>
                  </a:extLst>
                </a:hlinkClick>
              </a:rPr>
              <a:t>employer.engagement@eastsussex.gov.uk</a:t>
            </a:r>
            <a:endParaRPr lang="en-GB" b="0" i="0" u="sng" dirty="0">
              <a:effectLst/>
            </a:endParaRPr>
          </a:p>
          <a:p>
            <a:r>
              <a:rPr lang="en-GB" dirty="0"/>
              <a:t>Investment enquiries: </a:t>
            </a:r>
            <a:r>
              <a:rPr lang="en-GB" b="0" i="0" u="sng" dirty="0">
                <a:effectLst/>
                <a:hlinkClick r:id="rId4">
                  <a:extLst>
                    <a:ext uri="{A12FA001-AC4F-418D-AE19-62706E023703}">
                      <ahyp:hlinkClr xmlns:ahyp="http://schemas.microsoft.com/office/drawing/2018/hyperlinkcolor" val="tx"/>
                    </a:ext>
                  </a:extLst>
                </a:hlinkClick>
              </a:rPr>
              <a:t>pensionfundinvestments@eastsussex.gov.uk</a:t>
            </a:r>
            <a:endParaRPr lang="en-GB" b="0" i="0" dirty="0">
              <a:effectLst/>
            </a:endParaRPr>
          </a:p>
          <a:p>
            <a:r>
              <a:rPr lang="en-US" dirty="0"/>
              <a:t>Click to edit Master subtitle style</a:t>
            </a:r>
            <a:endParaRPr lang="en-GB" dirty="0"/>
          </a:p>
        </p:txBody>
      </p:sp>
      <p:pic>
        <p:nvPicPr>
          <p:cNvPr id="8" name="Picture 7" descr="Text&#10;&#10;Description automatically generated with medium confidence">
            <a:extLst>
              <a:ext uri="{FF2B5EF4-FFF2-40B4-BE49-F238E27FC236}">
                <a16:creationId xmlns:a16="http://schemas.microsoft.com/office/drawing/2014/main" id="{BE069A8A-791C-421F-93CE-5EE50ED97DE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0001" y="270000"/>
            <a:ext cx="4003861" cy="958293"/>
          </a:xfrm>
          <a:prstGeom prst="rect">
            <a:avLst/>
          </a:prstGeom>
        </p:spPr>
      </p:pic>
    </p:spTree>
    <p:extLst>
      <p:ext uri="{BB962C8B-B14F-4D97-AF65-F5344CB8AC3E}">
        <p14:creationId xmlns:p14="http://schemas.microsoft.com/office/powerpoint/2010/main" val="300004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D1F2-B244-4EA6-A8D3-EE3488FAF14E}"/>
              </a:ext>
            </a:extLst>
          </p:cNvPr>
          <p:cNvSpPr>
            <a:spLocks noGrp="1"/>
          </p:cNvSpPr>
          <p:nvPr>
            <p:ph type="title"/>
          </p:nvPr>
        </p:nvSpPr>
        <p:spPr>
          <a:xfrm>
            <a:off x="838200" y="365125"/>
            <a:ext cx="10515600" cy="894715"/>
          </a:xfrm>
          <a:noFill/>
          <a:ln w="31750">
            <a:noFill/>
          </a:ln>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D1F59C43-5D85-4E03-9FA2-6C709D2FAF77}"/>
              </a:ext>
            </a:extLst>
          </p:cNvPr>
          <p:cNvSpPr>
            <a:spLocks noGrp="1"/>
          </p:cNvSpPr>
          <p:nvPr>
            <p:ph idx="1"/>
          </p:nvPr>
        </p:nvSpPr>
        <p:spPr>
          <a:xfrm>
            <a:off x="838200" y="143954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36A18866-F643-4D0B-9998-DDCA918269D4}"/>
              </a:ext>
            </a:extLst>
          </p:cNvPr>
          <p:cNvSpPr>
            <a:spLocks noGrp="1"/>
          </p:cNvSpPr>
          <p:nvPr>
            <p:ph type="sldNum" sz="quarter" idx="12"/>
          </p:nvPr>
        </p:nvSpPr>
        <p:spPr>
          <a:xfrm>
            <a:off x="8286750" y="6356351"/>
            <a:ext cx="3067050" cy="313356"/>
          </a:xfrm>
        </p:spPr>
        <p:txBody>
          <a:bodyPr/>
          <a:lstStyle/>
          <a:p>
            <a:endParaRPr lang="en-GB" dirty="0"/>
          </a:p>
        </p:txBody>
      </p:sp>
      <p:pic>
        <p:nvPicPr>
          <p:cNvPr id="8" name="Picture 7">
            <a:extLst>
              <a:ext uri="{FF2B5EF4-FFF2-40B4-BE49-F238E27FC236}">
                <a16:creationId xmlns:a16="http://schemas.microsoft.com/office/drawing/2014/main" id="{527B247E-C600-4943-AAF6-D0FEC7D34C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356351"/>
            <a:ext cx="2371852" cy="273676"/>
          </a:xfrm>
          <a:prstGeom prst="rect">
            <a:avLst/>
          </a:prstGeom>
        </p:spPr>
      </p:pic>
    </p:spTree>
    <p:extLst>
      <p:ext uri="{BB962C8B-B14F-4D97-AF65-F5344CB8AC3E}">
        <p14:creationId xmlns:p14="http://schemas.microsoft.com/office/powerpoint/2010/main" val="2400576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DEDAE-9CDF-415E-BCA8-4C68CB5E00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28A626-42FD-45DB-8AC7-853786143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32938E79-4F02-40D1-B9E4-2916FD664663}"/>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59265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50CA5-E6CA-4FC6-A2B3-2BFD78E0F9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DE78AA-D0AB-45AA-959E-9E25AD7D2A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9C5E23-7648-44C2-90D1-1B30E44E96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651D60BC-02F8-49FE-B848-510F12876C00}"/>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347890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9869F-4F6D-45FA-B08A-8E174B74A54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2BFD341-E9E2-4F08-93AF-E4A70CE927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D7F3AD-1793-4651-89FD-7DAA6AF415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E90D78-8116-41E0-A749-D47EE078AD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99A417-6247-4D20-8F76-248174D03D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B3B5068D-F17E-43D0-A2F8-A0BDCFEB7817}"/>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3897892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07EB-D4FE-4F3C-9F38-A34F647E9ED3}"/>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844191B-EFFB-450F-96CB-667FEC59C493}"/>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1048209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D2903F-8054-4F3D-969A-DAB807D5853C}"/>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3088466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E9EA-1CCB-4FBF-9B07-75C1F1F9F7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B080366-98B8-44C5-832A-9CEF40C9BD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B576985-6087-481E-9781-E57D1C7200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642EAC40-CC6A-41E0-AE8A-3375848DA9A4}"/>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1771980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C7F5-C077-4917-B5D6-9D9B229966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71FE833-FFEF-445A-A0C3-D9EF13A895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54A90BFD-D9FC-4321-9FBD-A22C11ABDF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BBE5E70-ED95-4A15-89B5-8FF87CB1F7BB}"/>
              </a:ext>
            </a:extLst>
          </p:cNvPr>
          <p:cNvSpPr>
            <a:spLocks noGrp="1"/>
          </p:cNvSpPr>
          <p:nvPr>
            <p:ph type="sldNum" sz="quarter" idx="12"/>
          </p:nvPr>
        </p:nvSpPr>
        <p:spPr/>
        <p:txBody>
          <a:bodyPr/>
          <a:lstStyle/>
          <a:p>
            <a:fld id="{A6AFA2AB-558C-4D0E-A555-5FCCAA82F767}" type="slidenum">
              <a:rPr lang="en-GB" smtClean="0"/>
              <a:t>‹#›</a:t>
            </a:fld>
            <a:endParaRPr lang="en-GB" dirty="0"/>
          </a:p>
        </p:txBody>
      </p:sp>
    </p:spTree>
    <p:extLst>
      <p:ext uri="{BB962C8B-B14F-4D97-AF65-F5344CB8AC3E}">
        <p14:creationId xmlns:p14="http://schemas.microsoft.com/office/powerpoint/2010/main" val="837282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75EC18-933A-48D4-90ED-880DF5FD9A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48CAB36-86CA-4BA9-B55C-5F71BC588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09E1BFC4-F811-409D-830B-C6310821BB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28825A"/>
                </a:solidFill>
              </a:defRPr>
            </a:lvl1pPr>
          </a:lstStyle>
          <a:p>
            <a:fld id="{A6AFA2AB-558C-4D0E-A555-5FCCAA82F767}" type="slidenum">
              <a:rPr lang="en-GB" smtClean="0"/>
              <a:pPr/>
              <a:t>‹#›</a:t>
            </a:fld>
            <a:endParaRPr lang="en-GB" dirty="0"/>
          </a:p>
        </p:txBody>
      </p:sp>
    </p:spTree>
    <p:extLst>
      <p:ext uri="{BB962C8B-B14F-4D97-AF65-F5344CB8AC3E}">
        <p14:creationId xmlns:p14="http://schemas.microsoft.com/office/powerpoint/2010/main" val="3769388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28825A"/>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F4B8A-3F2F-42C2-8F00-D968B6C3192B}"/>
              </a:ext>
            </a:extLst>
          </p:cNvPr>
          <p:cNvSpPr>
            <a:spLocks noGrp="1"/>
          </p:cNvSpPr>
          <p:nvPr>
            <p:ph type="ctrTitle"/>
          </p:nvPr>
        </p:nvSpPr>
        <p:spPr/>
        <p:txBody>
          <a:bodyPr/>
          <a:lstStyle/>
          <a:p>
            <a:r>
              <a:rPr lang="en-GB" dirty="0"/>
              <a:t>Pensions Committee update</a:t>
            </a:r>
          </a:p>
        </p:txBody>
      </p:sp>
      <p:sp>
        <p:nvSpPr>
          <p:cNvPr id="3" name="Subtitle 2">
            <a:extLst>
              <a:ext uri="{FF2B5EF4-FFF2-40B4-BE49-F238E27FC236}">
                <a16:creationId xmlns:a16="http://schemas.microsoft.com/office/drawing/2014/main" id="{28AB4622-559C-45B9-855D-22080B996924}"/>
              </a:ext>
            </a:extLst>
          </p:cNvPr>
          <p:cNvSpPr>
            <a:spLocks noGrp="1"/>
          </p:cNvSpPr>
          <p:nvPr>
            <p:ph type="subTitle" idx="1"/>
          </p:nvPr>
        </p:nvSpPr>
        <p:spPr>
          <a:xfrm>
            <a:off x="1524000" y="4079875"/>
            <a:ext cx="9144000" cy="1655762"/>
          </a:xfrm>
        </p:spPr>
        <p:txBody>
          <a:bodyPr>
            <a:normAutofit/>
          </a:bodyPr>
          <a:lstStyle/>
          <a:p>
            <a:r>
              <a:rPr lang="en-GB" sz="3200" dirty="0"/>
              <a:t>Councillor Paul Redstone</a:t>
            </a:r>
          </a:p>
        </p:txBody>
      </p:sp>
      <p:sp>
        <p:nvSpPr>
          <p:cNvPr id="4" name="TextBox 3">
            <a:extLst>
              <a:ext uri="{FF2B5EF4-FFF2-40B4-BE49-F238E27FC236}">
                <a16:creationId xmlns:a16="http://schemas.microsoft.com/office/drawing/2014/main" id="{680A3809-AD0D-8315-338F-EEADF5A993D8}"/>
              </a:ext>
            </a:extLst>
          </p:cNvPr>
          <p:cNvSpPr txBox="1"/>
          <p:nvPr/>
        </p:nvSpPr>
        <p:spPr>
          <a:xfrm>
            <a:off x="8664725" y="146425"/>
            <a:ext cx="3527275" cy="461665"/>
          </a:xfrm>
          <a:prstGeom prst="rect">
            <a:avLst/>
          </a:prstGeom>
          <a:noFill/>
        </p:spPr>
        <p:txBody>
          <a:bodyPr wrap="square" rtlCol="0">
            <a:spAutoFit/>
          </a:bodyPr>
          <a:lstStyle/>
          <a:p>
            <a:r>
              <a:rPr lang="en-GB" sz="2400" b="1" dirty="0">
                <a:solidFill>
                  <a:schemeClr val="bg1"/>
                </a:solidFill>
                <a:latin typeface="Gill Sans MT" panose="020B0502020104020203" pitchFamily="34" charset="0"/>
              </a:rPr>
              <a:t>Employer Forum 2022</a:t>
            </a:r>
          </a:p>
        </p:txBody>
      </p:sp>
    </p:spTree>
    <p:extLst>
      <p:ext uri="{BB962C8B-B14F-4D97-AF65-F5344CB8AC3E}">
        <p14:creationId xmlns:p14="http://schemas.microsoft.com/office/powerpoint/2010/main" val="152631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1021666" y="134292"/>
            <a:ext cx="10515600" cy="894715"/>
          </a:xfrm>
          <a:ln>
            <a:noFill/>
          </a:ln>
        </p:spPr>
        <p:txBody>
          <a:bodyPr>
            <a:normAutofit/>
          </a:bodyPr>
          <a:lstStyle/>
          <a:p>
            <a:r>
              <a:rPr kumimoji="0" lang="en-GB" altLang="en-US" sz="3600" b="1" i="0" u="none" strike="noStrike" kern="0" cap="none" spc="0" normalizeH="0" baseline="0" noProof="0" dirty="0">
                <a:ln>
                  <a:noFill/>
                </a:ln>
                <a:effectLst/>
                <a:uLnTx/>
                <a:uFillTx/>
              </a:rPr>
              <a:t>What happened in 2022?</a:t>
            </a:r>
            <a:endParaRPr lang="en-GB" sz="3600" dirty="0"/>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1021666" y="1086172"/>
            <a:ext cx="4491446" cy="4685656"/>
          </a:xfrm>
        </p:spPr>
        <p:txBody>
          <a:bodyPr>
            <a:noAutofit/>
          </a:bodyPr>
          <a:lstStyle/>
          <a:p>
            <a:pPr marL="0" indent="0">
              <a:buNone/>
            </a:pPr>
            <a:r>
              <a:rPr lang="en-GB" sz="2400" b="1" i="0" dirty="0">
                <a:solidFill>
                  <a:srgbClr val="2C3349"/>
                </a:solidFill>
                <a:effectLst/>
              </a:rPr>
              <a:t>LAPF Investments Awards</a:t>
            </a:r>
          </a:p>
          <a:p>
            <a:pPr marL="0" indent="0">
              <a:buNone/>
            </a:pPr>
            <a:endParaRPr lang="en-GB" sz="2000" b="1" dirty="0">
              <a:solidFill>
                <a:srgbClr val="2C3349"/>
              </a:solidFill>
            </a:endParaRPr>
          </a:p>
          <a:p>
            <a:r>
              <a:rPr lang="en-GB" sz="2400" dirty="0">
                <a:solidFill>
                  <a:srgbClr val="000000"/>
                </a:solidFill>
              </a:rPr>
              <a:t>Awarded the 2021 Local Government Pension Scheme (LGPS) Fund of the year (assets over £2.5 billion)</a:t>
            </a:r>
          </a:p>
          <a:p>
            <a:endParaRPr lang="en-GB" sz="2400" dirty="0">
              <a:solidFill>
                <a:srgbClr val="000000"/>
              </a:solidFill>
            </a:endParaRPr>
          </a:p>
          <a:p>
            <a:r>
              <a:rPr lang="en-GB" sz="2400" dirty="0">
                <a:solidFill>
                  <a:srgbClr val="000000"/>
                </a:solidFill>
              </a:rPr>
              <a:t>Highly commended for our Climate Change strategy</a:t>
            </a:r>
          </a:p>
          <a:p>
            <a:pPr marL="0" indent="0">
              <a:buNone/>
            </a:pPr>
            <a:endParaRPr lang="en-GB" sz="2400" dirty="0">
              <a:solidFill>
                <a:srgbClr val="000000"/>
              </a:solidFill>
            </a:endParaRPr>
          </a:p>
          <a:p>
            <a:pPr marL="0" indent="0">
              <a:buNone/>
            </a:pPr>
            <a:r>
              <a:rPr lang="en-GB" sz="2400" b="1" dirty="0">
                <a:solidFill>
                  <a:srgbClr val="000000"/>
                </a:solidFill>
              </a:rPr>
              <a:t>Note: </a:t>
            </a:r>
            <a:r>
              <a:rPr lang="en-GB" sz="2400" dirty="0">
                <a:solidFill>
                  <a:srgbClr val="000000"/>
                </a:solidFill>
              </a:rPr>
              <a:t>The 2021 awards were only held on 29th March 2022 due to the pandemic.</a:t>
            </a:r>
          </a:p>
          <a:p>
            <a:endParaRPr lang="en-GB" sz="2000" dirty="0">
              <a:solidFill>
                <a:srgbClr val="000000"/>
              </a:solidFill>
            </a:endParaRPr>
          </a:p>
          <a:p>
            <a:pPr marL="0" indent="0">
              <a:buNone/>
            </a:pPr>
            <a:endParaRPr lang="en-GB" altLang="en-US" sz="2000" b="0" kern="0" dirty="0">
              <a:solidFill>
                <a:schemeClr val="tx1"/>
              </a:solidFill>
            </a:endParaRPr>
          </a:p>
        </p:txBody>
      </p:sp>
      <p:sp>
        <p:nvSpPr>
          <p:cNvPr id="4" name="TextBox 3">
            <a:extLst>
              <a:ext uri="{FF2B5EF4-FFF2-40B4-BE49-F238E27FC236}">
                <a16:creationId xmlns:a16="http://schemas.microsoft.com/office/drawing/2014/main" id="{5BA4F125-6E5C-1BE0-A1C3-C29AB0AB6FAA}"/>
              </a:ext>
            </a:extLst>
          </p:cNvPr>
          <p:cNvSpPr txBox="1"/>
          <p:nvPr/>
        </p:nvSpPr>
        <p:spPr>
          <a:xfrm>
            <a:off x="9438167" y="134292"/>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pic>
        <p:nvPicPr>
          <p:cNvPr id="6" name="Picture 5" descr="A picture containing blur&#10;&#10;Description automatically generated">
            <a:extLst>
              <a:ext uri="{FF2B5EF4-FFF2-40B4-BE49-F238E27FC236}">
                <a16:creationId xmlns:a16="http://schemas.microsoft.com/office/drawing/2014/main" id="{3FBA524F-6756-CDD1-A48D-2C1486B52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011293"/>
            <a:ext cx="5545764" cy="3697176"/>
          </a:xfrm>
          <a:prstGeom prst="rect">
            <a:avLst/>
          </a:prstGeom>
          <a:ln w="34925">
            <a:solidFill>
              <a:srgbClr val="28825A"/>
            </a:solidFill>
          </a:ln>
        </p:spPr>
      </p:pic>
    </p:spTree>
    <p:extLst>
      <p:ext uri="{BB962C8B-B14F-4D97-AF65-F5344CB8AC3E}">
        <p14:creationId xmlns:p14="http://schemas.microsoft.com/office/powerpoint/2010/main" val="304741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553156" y="167888"/>
            <a:ext cx="10515600" cy="894715"/>
          </a:xfrm>
          <a:ln>
            <a:noFill/>
          </a:ln>
        </p:spPr>
        <p:txBody>
          <a:bodyPr>
            <a:normAutofit/>
          </a:bodyPr>
          <a:lstStyle/>
          <a:p>
            <a:r>
              <a:rPr kumimoji="0" lang="en-GB" altLang="en-US" sz="3600" b="1" i="0" u="none" strike="noStrike" kern="0" cap="none" spc="0" normalizeH="0" baseline="0" noProof="0" dirty="0">
                <a:ln>
                  <a:noFill/>
                </a:ln>
                <a:effectLst/>
                <a:uLnTx/>
                <a:uFillTx/>
              </a:rPr>
              <a:t>What happened in 2022?</a:t>
            </a:r>
            <a:endParaRPr lang="en-GB" sz="3600" dirty="0"/>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553156" y="1362743"/>
            <a:ext cx="7800622" cy="4685656"/>
          </a:xfrm>
        </p:spPr>
        <p:txBody>
          <a:bodyPr>
            <a:noAutofit/>
          </a:bodyPr>
          <a:lstStyle/>
          <a:p>
            <a:pPr marL="0" indent="0">
              <a:buNone/>
            </a:pPr>
            <a:r>
              <a:rPr lang="en-GB" sz="2400" b="1" dirty="0">
                <a:solidFill>
                  <a:srgbClr val="000000"/>
                </a:solidFill>
              </a:rPr>
              <a:t>Recruitment</a:t>
            </a:r>
          </a:p>
          <a:p>
            <a:pPr marL="0" indent="0">
              <a:buNone/>
            </a:pPr>
            <a:r>
              <a:rPr lang="en-GB" sz="2400" dirty="0">
                <a:solidFill>
                  <a:srgbClr val="000000"/>
                </a:solidFill>
              </a:rPr>
              <a:t>The team expanded in 2022 – The Committee invested in people and structure (governance and admin expansion, new communications manager)</a:t>
            </a:r>
          </a:p>
          <a:p>
            <a:pPr marL="0" indent="0">
              <a:buNone/>
            </a:pPr>
            <a:r>
              <a:rPr lang="en-GB" sz="2400" b="1" dirty="0">
                <a:solidFill>
                  <a:srgbClr val="000000"/>
                </a:solidFill>
              </a:rPr>
              <a:t>Improved service to employers</a:t>
            </a:r>
          </a:p>
          <a:p>
            <a:r>
              <a:rPr lang="en-GB" sz="2400" dirty="0">
                <a:solidFill>
                  <a:srgbClr val="000000"/>
                </a:solidFill>
              </a:rPr>
              <a:t>Employer Engagement Team</a:t>
            </a:r>
          </a:p>
          <a:p>
            <a:r>
              <a:rPr lang="en-GB" sz="2400" dirty="0">
                <a:solidFill>
                  <a:srgbClr val="000000"/>
                </a:solidFill>
              </a:rPr>
              <a:t>Improved website</a:t>
            </a:r>
          </a:p>
          <a:p>
            <a:r>
              <a:rPr lang="en-GB" sz="2400" dirty="0">
                <a:solidFill>
                  <a:srgbClr val="000000"/>
                </a:solidFill>
              </a:rPr>
              <a:t>Increased emphasis on communications – particularly modernising digital avenues</a:t>
            </a:r>
          </a:p>
          <a:p>
            <a:pPr marL="0" indent="0">
              <a:buNone/>
            </a:pPr>
            <a:r>
              <a:rPr lang="en-GB" sz="2400" b="1" dirty="0">
                <a:solidFill>
                  <a:srgbClr val="000000"/>
                </a:solidFill>
              </a:rPr>
              <a:t>Triennial Valuation</a:t>
            </a:r>
          </a:p>
          <a:p>
            <a:r>
              <a:rPr lang="en-GB" sz="2400" dirty="0">
                <a:solidFill>
                  <a:srgbClr val="000000"/>
                </a:solidFill>
              </a:rPr>
              <a:t>Data cleansing</a:t>
            </a:r>
          </a:p>
          <a:p>
            <a:pPr marL="0" indent="0">
              <a:buNone/>
            </a:pPr>
            <a:endParaRPr lang="en-GB" sz="2000" dirty="0">
              <a:solidFill>
                <a:srgbClr val="000000"/>
              </a:solidFill>
            </a:endParaRPr>
          </a:p>
          <a:p>
            <a:pPr marL="342900" indent="-342900">
              <a:buFont typeface="Arial" panose="020B0604020202020204" pitchFamily="34" charset="0"/>
              <a:buChar char="•"/>
            </a:pPr>
            <a:endParaRPr lang="en-GB" altLang="en-US" sz="2000" b="0" kern="0" dirty="0">
              <a:solidFill>
                <a:schemeClr val="tx1"/>
              </a:solidFill>
            </a:endParaRPr>
          </a:p>
        </p:txBody>
      </p:sp>
      <p:sp>
        <p:nvSpPr>
          <p:cNvPr id="4" name="TextBox 3">
            <a:extLst>
              <a:ext uri="{FF2B5EF4-FFF2-40B4-BE49-F238E27FC236}">
                <a16:creationId xmlns:a16="http://schemas.microsoft.com/office/drawing/2014/main" id="{5BA4F125-6E5C-1BE0-A1C3-C29AB0AB6FAA}"/>
              </a:ext>
            </a:extLst>
          </p:cNvPr>
          <p:cNvSpPr txBox="1"/>
          <p:nvPr/>
        </p:nvSpPr>
        <p:spPr>
          <a:xfrm>
            <a:off x="9438167" y="134292"/>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pic>
        <p:nvPicPr>
          <p:cNvPr id="7" name="Picture 6" descr="A group of people working in an office&#10;&#10;Description automatically generated with medium confidence">
            <a:extLst>
              <a:ext uri="{FF2B5EF4-FFF2-40B4-BE49-F238E27FC236}">
                <a16:creationId xmlns:a16="http://schemas.microsoft.com/office/drawing/2014/main" id="{A0072F5B-D51E-E7BA-C26F-3320BE91E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661703" y="2012767"/>
            <a:ext cx="5074364" cy="3385609"/>
          </a:xfrm>
          <a:prstGeom prst="rect">
            <a:avLst/>
          </a:prstGeom>
          <a:ln w="25400">
            <a:solidFill>
              <a:srgbClr val="28825A"/>
            </a:solidFill>
          </a:ln>
        </p:spPr>
      </p:pic>
    </p:spTree>
    <p:extLst>
      <p:ext uri="{BB962C8B-B14F-4D97-AF65-F5344CB8AC3E}">
        <p14:creationId xmlns:p14="http://schemas.microsoft.com/office/powerpoint/2010/main" val="73062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838200" y="520350"/>
            <a:ext cx="10515600" cy="894715"/>
          </a:xfrm>
          <a:ln>
            <a:noFill/>
          </a:ln>
        </p:spPr>
        <p:txBody>
          <a:bodyPr>
            <a:normAutofit/>
          </a:bodyPr>
          <a:lstStyle/>
          <a:p>
            <a:r>
              <a:rPr lang="en-GB" altLang="en-US" sz="3600" b="1" kern="0" dirty="0"/>
              <a:t>Challenges in </a:t>
            </a:r>
            <a:r>
              <a:rPr kumimoji="0" lang="en-GB" altLang="en-US" sz="3600" b="1" i="0" u="none" strike="noStrike" kern="0" cap="none" spc="0" normalizeH="0" baseline="0" noProof="0" dirty="0">
                <a:ln>
                  <a:noFill/>
                </a:ln>
                <a:effectLst/>
                <a:uLnTx/>
                <a:uFillTx/>
              </a:rPr>
              <a:t>2022</a:t>
            </a:r>
            <a:endParaRPr lang="en-GB" sz="3600" dirty="0"/>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759178" y="1609695"/>
            <a:ext cx="5022239" cy="2955532"/>
          </a:xfrm>
        </p:spPr>
        <p:txBody>
          <a:bodyPr>
            <a:noAutofit/>
          </a:bodyPr>
          <a:lstStyle/>
          <a:p>
            <a:pPr marL="342900" indent="-342900">
              <a:buFont typeface="Arial" panose="020B0604020202020204" pitchFamily="34" charset="0"/>
              <a:buChar char="•"/>
            </a:pPr>
            <a:r>
              <a:rPr lang="en-GB" sz="2400" dirty="0">
                <a:solidFill>
                  <a:srgbClr val="000000"/>
                </a:solidFill>
              </a:rPr>
              <a:t>Market Turmoil (no LDI in the Fund)</a:t>
            </a:r>
          </a:p>
          <a:p>
            <a:pPr marL="342900" indent="-342900">
              <a:buFont typeface="Arial" panose="020B0604020202020204" pitchFamily="34" charset="0"/>
              <a:buChar char="•"/>
            </a:pPr>
            <a:endParaRPr lang="en-GB" sz="2400" dirty="0">
              <a:solidFill>
                <a:srgbClr val="000000"/>
              </a:solidFill>
            </a:endParaRPr>
          </a:p>
          <a:p>
            <a:pPr marL="342900" indent="-342900">
              <a:buFont typeface="Arial" panose="020B0604020202020204" pitchFamily="34" charset="0"/>
              <a:buChar char="•"/>
            </a:pPr>
            <a:r>
              <a:rPr lang="en-GB" sz="2400" dirty="0">
                <a:solidFill>
                  <a:srgbClr val="000000"/>
                </a:solidFill>
              </a:rPr>
              <a:t>Cost of Living</a:t>
            </a:r>
          </a:p>
          <a:p>
            <a:pPr marL="0" indent="0">
              <a:buNone/>
            </a:pPr>
            <a:endParaRPr lang="en-GB" sz="2400" dirty="0">
              <a:solidFill>
                <a:srgbClr val="000000"/>
              </a:solidFill>
            </a:endParaRPr>
          </a:p>
          <a:p>
            <a:pPr marL="342900" indent="-342900">
              <a:buFont typeface="Arial" panose="020B0604020202020204" pitchFamily="34" charset="0"/>
              <a:buChar char="•"/>
            </a:pPr>
            <a:r>
              <a:rPr lang="en-GB" sz="2400" dirty="0">
                <a:solidFill>
                  <a:srgbClr val="000000"/>
                </a:solidFill>
              </a:rPr>
              <a:t>High Inflation</a:t>
            </a:r>
          </a:p>
          <a:p>
            <a:pPr marL="342900" indent="-342900">
              <a:buFont typeface="Arial" panose="020B0604020202020204" pitchFamily="34" charset="0"/>
              <a:buChar char="•"/>
            </a:pPr>
            <a:endParaRPr lang="en-GB" sz="2400" dirty="0">
              <a:solidFill>
                <a:srgbClr val="000000"/>
              </a:solidFill>
            </a:endParaRPr>
          </a:p>
          <a:p>
            <a:pPr marL="342900" indent="-342900"/>
            <a:r>
              <a:rPr lang="en-GB" sz="2400" dirty="0">
                <a:solidFill>
                  <a:srgbClr val="000000"/>
                </a:solidFill>
              </a:rPr>
              <a:t>War in Ukraine</a:t>
            </a:r>
          </a:p>
          <a:p>
            <a:pPr marL="342900" indent="-342900"/>
            <a:endParaRPr lang="en-GB" sz="2400" dirty="0">
              <a:solidFill>
                <a:srgbClr val="000000"/>
              </a:solidFill>
            </a:endParaRPr>
          </a:p>
          <a:p>
            <a:pPr marL="342900" indent="-342900"/>
            <a:r>
              <a:rPr lang="en-GB" sz="2400" dirty="0">
                <a:solidFill>
                  <a:srgbClr val="000000"/>
                </a:solidFill>
              </a:rPr>
              <a:t>Uncertain economic environment</a:t>
            </a:r>
          </a:p>
          <a:p>
            <a:pPr marL="342900" indent="-342900"/>
            <a:endParaRPr lang="en-GB" sz="2000" dirty="0">
              <a:solidFill>
                <a:srgbClr val="000000"/>
              </a:solidFill>
            </a:endParaRPr>
          </a:p>
          <a:p>
            <a:pPr marL="342900" indent="-342900"/>
            <a:endParaRPr lang="en-GB" sz="2000" dirty="0">
              <a:solidFill>
                <a:srgbClr val="000000"/>
              </a:solidFill>
            </a:endParaRPr>
          </a:p>
          <a:p>
            <a:pPr marL="342900" indent="-342900">
              <a:buFont typeface="Arial" panose="020B0604020202020204" pitchFamily="34" charset="0"/>
              <a:buChar char="•"/>
            </a:pPr>
            <a:endParaRPr lang="en-GB" sz="2000" dirty="0">
              <a:solidFill>
                <a:srgbClr val="000000"/>
              </a:solidFill>
            </a:endParaRPr>
          </a:p>
          <a:p>
            <a:endParaRPr lang="en-GB" sz="2000" dirty="0">
              <a:solidFill>
                <a:srgbClr val="000000"/>
              </a:solidFill>
            </a:endParaRPr>
          </a:p>
          <a:p>
            <a:pPr marL="342900" indent="-342900">
              <a:buFont typeface="Arial" panose="020B0604020202020204" pitchFamily="34" charset="0"/>
              <a:buChar char="•"/>
            </a:pPr>
            <a:endParaRPr lang="en-GB" altLang="en-US" sz="2000" b="0" kern="0" dirty="0">
              <a:solidFill>
                <a:schemeClr val="tx1"/>
              </a:solidFill>
            </a:endParaRPr>
          </a:p>
        </p:txBody>
      </p:sp>
      <p:sp>
        <p:nvSpPr>
          <p:cNvPr id="4" name="TextBox 3">
            <a:extLst>
              <a:ext uri="{FF2B5EF4-FFF2-40B4-BE49-F238E27FC236}">
                <a16:creationId xmlns:a16="http://schemas.microsoft.com/office/drawing/2014/main" id="{5BA4F125-6E5C-1BE0-A1C3-C29AB0AB6FAA}"/>
              </a:ext>
            </a:extLst>
          </p:cNvPr>
          <p:cNvSpPr txBox="1"/>
          <p:nvPr/>
        </p:nvSpPr>
        <p:spPr>
          <a:xfrm>
            <a:off x="9438167" y="134292"/>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pic>
        <p:nvPicPr>
          <p:cNvPr id="6" name="Picture 5" descr="Text, whiteboard&#10;&#10;Description automatically generated">
            <a:extLst>
              <a:ext uri="{FF2B5EF4-FFF2-40B4-BE49-F238E27FC236}">
                <a16:creationId xmlns:a16="http://schemas.microsoft.com/office/drawing/2014/main" id="{ABC369B2-D724-4894-6EB1-D6BFC0B297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561" y="2081459"/>
            <a:ext cx="5022239" cy="3282103"/>
          </a:xfrm>
          <a:prstGeom prst="rect">
            <a:avLst/>
          </a:prstGeom>
          <a:ln w="25400">
            <a:noFill/>
          </a:ln>
        </p:spPr>
      </p:pic>
    </p:spTree>
    <p:extLst>
      <p:ext uri="{BB962C8B-B14F-4D97-AF65-F5344CB8AC3E}">
        <p14:creationId xmlns:p14="http://schemas.microsoft.com/office/powerpoint/2010/main" val="1505503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rot="16200000">
            <a:off x="-4484377" y="272308"/>
            <a:ext cx="10515600" cy="894715"/>
          </a:xfrm>
          <a:ln>
            <a:noFill/>
          </a:ln>
        </p:spPr>
        <p:txBody>
          <a:bodyPr>
            <a:normAutofit/>
          </a:bodyPr>
          <a:lstStyle/>
          <a:p>
            <a:r>
              <a:rPr kumimoji="0" lang="en-GB" altLang="en-US" sz="3600" b="1" i="0" u="none" strike="noStrike" kern="0" cap="none" spc="0" normalizeH="0" baseline="0" noProof="0" dirty="0">
                <a:ln>
                  <a:noFill/>
                </a:ln>
                <a:effectLst/>
                <a:uLnTx/>
                <a:uFillTx/>
              </a:rPr>
              <a:t>Performance of the Fund</a:t>
            </a:r>
            <a:endParaRPr lang="en-GB" sz="3600" dirty="0"/>
          </a:p>
        </p:txBody>
      </p:sp>
      <p:sp>
        <p:nvSpPr>
          <p:cNvPr id="4" name="TextBox 3">
            <a:extLst>
              <a:ext uri="{FF2B5EF4-FFF2-40B4-BE49-F238E27FC236}">
                <a16:creationId xmlns:a16="http://schemas.microsoft.com/office/drawing/2014/main" id="{5BA4F125-6E5C-1BE0-A1C3-C29AB0AB6FAA}"/>
              </a:ext>
            </a:extLst>
          </p:cNvPr>
          <p:cNvSpPr txBox="1"/>
          <p:nvPr/>
        </p:nvSpPr>
        <p:spPr>
          <a:xfrm>
            <a:off x="9438167" y="134292"/>
            <a:ext cx="3604438"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graphicFrame>
        <p:nvGraphicFramePr>
          <p:cNvPr id="8" name="Chart 7">
            <a:extLst>
              <a:ext uri="{FF2B5EF4-FFF2-40B4-BE49-F238E27FC236}">
                <a16:creationId xmlns:a16="http://schemas.microsoft.com/office/drawing/2014/main" id="{B3D87A88-41DF-E789-0D1D-0DDC43665CA1}"/>
              </a:ext>
            </a:extLst>
          </p:cNvPr>
          <p:cNvGraphicFramePr/>
          <p:nvPr>
            <p:extLst>
              <p:ext uri="{D42A27DB-BD31-4B8C-83A1-F6EECF244321}">
                <p14:modId xmlns:p14="http://schemas.microsoft.com/office/powerpoint/2010/main" val="2708591981"/>
              </p:ext>
            </p:extLst>
          </p:nvPr>
        </p:nvGraphicFramePr>
        <p:xfrm>
          <a:off x="2903870" y="719665"/>
          <a:ext cx="8632456" cy="492622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1BA82CC4-2028-295C-0D23-A87E8A68E316}"/>
              </a:ext>
            </a:extLst>
          </p:cNvPr>
          <p:cNvSpPr txBox="1"/>
          <p:nvPr/>
        </p:nvSpPr>
        <p:spPr>
          <a:xfrm>
            <a:off x="3561907" y="5828993"/>
            <a:ext cx="8304028" cy="738664"/>
          </a:xfrm>
          <a:prstGeom prst="rect">
            <a:avLst/>
          </a:prstGeom>
          <a:noFill/>
        </p:spPr>
        <p:txBody>
          <a:bodyPr wrap="square" rtlCol="0">
            <a:spAutoFit/>
          </a:bodyPr>
          <a:lstStyle/>
          <a:p>
            <a:r>
              <a:rPr lang="en-GB" sz="1050" dirty="0"/>
              <a:t>Notes: Totals may not sum precisely due to rounding. All returns are net of fees. Unless stated otherwise, all performance figures and objectives provided by Northern Trust as at 30 June 2022. Fund Total value includes cash held with Northern Trust. 1 - Valuation and performance information as at 30 June 2022. 2 - Valuations shown are either 3m or 6m lagged and adjusted for distributions/drawdowns and currency movements. Source: Investment Managers, Northern Trust, </a:t>
            </a:r>
            <a:r>
              <a:rPr lang="en-GB" sz="1050" dirty="0" err="1"/>
              <a:t>Isio</a:t>
            </a:r>
            <a:r>
              <a:rPr lang="en-GB" sz="1050" dirty="0"/>
              <a:t> calculations.</a:t>
            </a:r>
          </a:p>
        </p:txBody>
      </p:sp>
    </p:spTree>
    <p:extLst>
      <p:ext uri="{BB962C8B-B14F-4D97-AF65-F5344CB8AC3E}">
        <p14:creationId xmlns:p14="http://schemas.microsoft.com/office/powerpoint/2010/main" val="235761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954B8-2163-4337-8EFE-A577DF724345}"/>
              </a:ext>
            </a:extLst>
          </p:cNvPr>
          <p:cNvSpPr>
            <a:spLocks noGrp="1"/>
          </p:cNvSpPr>
          <p:nvPr>
            <p:ph type="title"/>
          </p:nvPr>
        </p:nvSpPr>
        <p:spPr>
          <a:xfrm>
            <a:off x="838200" y="275931"/>
            <a:ext cx="10515600" cy="894715"/>
          </a:xfrm>
        </p:spPr>
        <p:txBody>
          <a:bodyPr>
            <a:normAutofit/>
          </a:bodyPr>
          <a:lstStyle/>
          <a:p>
            <a:r>
              <a:rPr lang="en-GB" sz="3600" b="1" dirty="0"/>
              <a:t>Investment strategy</a:t>
            </a:r>
          </a:p>
        </p:txBody>
      </p:sp>
      <p:sp>
        <p:nvSpPr>
          <p:cNvPr id="3" name="Content Placeholder 2">
            <a:extLst>
              <a:ext uri="{FF2B5EF4-FFF2-40B4-BE49-F238E27FC236}">
                <a16:creationId xmlns:a16="http://schemas.microsoft.com/office/drawing/2014/main" id="{A32E50C6-3006-4BBB-A9CA-3031534A6833}"/>
              </a:ext>
            </a:extLst>
          </p:cNvPr>
          <p:cNvSpPr>
            <a:spLocks noGrp="1"/>
          </p:cNvSpPr>
          <p:nvPr>
            <p:ph idx="1"/>
          </p:nvPr>
        </p:nvSpPr>
        <p:spPr>
          <a:xfrm>
            <a:off x="838200" y="1170646"/>
            <a:ext cx="10515600" cy="5045097"/>
          </a:xfrm>
        </p:spPr>
        <p:txBody>
          <a:bodyPr>
            <a:normAutofit/>
          </a:bodyPr>
          <a:lstStyle/>
          <a:p>
            <a:pPr marL="0" indent="0">
              <a:buNone/>
            </a:pPr>
            <a:r>
              <a:rPr lang="en-GB" sz="2400" dirty="0">
                <a:solidFill>
                  <a:srgbClr val="000000"/>
                </a:solidFill>
              </a:rPr>
              <a:t>The Pension Fund is committed to responsible Investment. Opportunities can be found in companies providing solutions to major environmental, sustainable and social challenges throughout the world. </a:t>
            </a:r>
          </a:p>
          <a:p>
            <a:pPr marL="0" indent="0">
              <a:buNone/>
            </a:pPr>
            <a:endParaRPr lang="en-GB" sz="2400" b="1" dirty="0">
              <a:solidFill>
                <a:srgbClr val="000000"/>
              </a:solidFill>
            </a:endParaRPr>
          </a:p>
          <a:p>
            <a:pPr marL="0" indent="0">
              <a:buNone/>
            </a:pPr>
            <a:r>
              <a:rPr lang="en-GB" sz="2400" b="1" dirty="0">
                <a:solidFill>
                  <a:srgbClr val="000000"/>
                </a:solidFill>
              </a:rPr>
              <a:t>Strategy changes in 2022</a:t>
            </a:r>
          </a:p>
          <a:p>
            <a:pPr marL="342900" indent="-342900">
              <a:buFont typeface="Arial" panose="020B0604020202020204" pitchFamily="34" charset="0"/>
              <a:buChar char="•"/>
            </a:pPr>
            <a:r>
              <a:rPr lang="en-GB" sz="2400" dirty="0">
                <a:solidFill>
                  <a:srgbClr val="000000"/>
                </a:solidFill>
              </a:rPr>
              <a:t>Invested in Baillie Gifford Paris aligned fund</a:t>
            </a:r>
          </a:p>
          <a:p>
            <a:pPr marL="342900" indent="-342900">
              <a:buFont typeface="Arial" panose="020B0604020202020204" pitchFamily="34" charset="0"/>
              <a:buChar char="•"/>
            </a:pPr>
            <a:endParaRPr lang="en-GB" sz="2400" dirty="0">
              <a:ea typeface="Times New Roman" panose="02020603050405020304" pitchFamily="18" charset="0"/>
            </a:endParaRPr>
          </a:p>
          <a:p>
            <a:pPr marL="342900" indent="-342900"/>
            <a:r>
              <a:rPr lang="en-GB" sz="2400" dirty="0">
                <a:solidFill>
                  <a:srgbClr val="000000"/>
                </a:solidFill>
              </a:rPr>
              <a:t>Invested in the Osmosis resource efficient fund</a:t>
            </a:r>
          </a:p>
          <a:p>
            <a:pPr marL="342900" indent="-342900">
              <a:buFont typeface="Arial" panose="020B0604020202020204" pitchFamily="34" charset="0"/>
              <a:buChar char="•"/>
            </a:pPr>
            <a:endParaRPr lang="en-GB" sz="2400" dirty="0">
              <a:effectLst/>
              <a:ea typeface="Times New Roman" panose="02020603050405020304" pitchFamily="18" charset="0"/>
            </a:endParaRPr>
          </a:p>
          <a:p>
            <a:pPr marL="342900" indent="-342900"/>
            <a:r>
              <a:rPr lang="en-GB" sz="2400" dirty="0">
                <a:solidFill>
                  <a:srgbClr val="000000"/>
                </a:solidFill>
              </a:rPr>
              <a:t>Investing more into infrastructure</a:t>
            </a:r>
          </a:p>
          <a:p>
            <a:pPr marL="0" indent="0">
              <a:buNone/>
            </a:pPr>
            <a:endParaRPr lang="en-GB" sz="2600" dirty="0">
              <a:ea typeface="Times New Roman" panose="02020603050405020304" pitchFamily="18" charset="0"/>
            </a:endParaRPr>
          </a:p>
          <a:p>
            <a:endParaRPr lang="en-GB" dirty="0"/>
          </a:p>
        </p:txBody>
      </p:sp>
      <p:sp>
        <p:nvSpPr>
          <p:cNvPr id="5" name="TextBox 4">
            <a:extLst>
              <a:ext uri="{FF2B5EF4-FFF2-40B4-BE49-F238E27FC236}">
                <a16:creationId xmlns:a16="http://schemas.microsoft.com/office/drawing/2014/main" id="{0D6FAB32-D21D-D8C3-8A33-7424AAFB7D66}"/>
              </a:ext>
            </a:extLst>
          </p:cNvPr>
          <p:cNvSpPr txBox="1"/>
          <p:nvPr/>
        </p:nvSpPr>
        <p:spPr>
          <a:xfrm>
            <a:off x="9480697" y="91265"/>
            <a:ext cx="2619154" cy="369332"/>
          </a:xfrm>
          <a:prstGeom prst="rect">
            <a:avLst/>
          </a:prstGeom>
          <a:noFill/>
        </p:spPr>
        <p:txBody>
          <a:bodyPr wrap="square" rtlCol="0">
            <a:spAutoFit/>
          </a:bodyPr>
          <a:lstStyle/>
          <a:p>
            <a:r>
              <a:rPr lang="en-GB" b="1" dirty="0">
                <a:latin typeface="Gill Sans MT" panose="020B0502020104020203" pitchFamily="34" charset="0"/>
              </a:rPr>
              <a:t>Employer Forum 2022</a:t>
            </a:r>
          </a:p>
        </p:txBody>
      </p:sp>
    </p:spTree>
    <p:extLst>
      <p:ext uri="{BB962C8B-B14F-4D97-AF65-F5344CB8AC3E}">
        <p14:creationId xmlns:p14="http://schemas.microsoft.com/office/powerpoint/2010/main" val="411095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E0286-08C3-49AD-A72F-209C444493E9}"/>
              </a:ext>
            </a:extLst>
          </p:cNvPr>
          <p:cNvSpPr>
            <a:spLocks noGrp="1"/>
          </p:cNvSpPr>
          <p:nvPr>
            <p:ph type="ctrTitle"/>
          </p:nvPr>
        </p:nvSpPr>
        <p:spPr>
          <a:xfrm>
            <a:off x="1524000" y="1508714"/>
            <a:ext cx="9144000" cy="2387600"/>
          </a:xfrm>
        </p:spPr>
        <p:txBody>
          <a:bodyPr/>
          <a:lstStyle/>
          <a:p>
            <a:r>
              <a:rPr lang="en-GB" dirty="0"/>
              <a:t>Questions?</a:t>
            </a:r>
          </a:p>
        </p:txBody>
      </p:sp>
      <p:sp>
        <p:nvSpPr>
          <p:cNvPr id="4" name="TextBox 3">
            <a:extLst>
              <a:ext uri="{FF2B5EF4-FFF2-40B4-BE49-F238E27FC236}">
                <a16:creationId xmlns:a16="http://schemas.microsoft.com/office/drawing/2014/main" id="{B5341451-124C-80AC-89AD-1E4F0B7B7248}"/>
              </a:ext>
            </a:extLst>
          </p:cNvPr>
          <p:cNvSpPr txBox="1"/>
          <p:nvPr/>
        </p:nvSpPr>
        <p:spPr>
          <a:xfrm>
            <a:off x="8664725" y="146425"/>
            <a:ext cx="3527275" cy="461665"/>
          </a:xfrm>
          <a:prstGeom prst="rect">
            <a:avLst/>
          </a:prstGeom>
          <a:noFill/>
        </p:spPr>
        <p:txBody>
          <a:bodyPr wrap="square" rtlCol="0">
            <a:spAutoFit/>
          </a:bodyPr>
          <a:lstStyle/>
          <a:p>
            <a:r>
              <a:rPr lang="en-GB" sz="2400" b="1" dirty="0">
                <a:solidFill>
                  <a:schemeClr val="bg1"/>
                </a:solidFill>
                <a:latin typeface="Gill Sans MT" panose="020B0502020104020203" pitchFamily="34" charset="0"/>
              </a:rPr>
              <a:t>Employer Forum 2022</a:t>
            </a:r>
          </a:p>
        </p:txBody>
      </p:sp>
    </p:spTree>
    <p:extLst>
      <p:ext uri="{BB962C8B-B14F-4D97-AF65-F5344CB8AC3E}">
        <p14:creationId xmlns:p14="http://schemas.microsoft.com/office/powerpoint/2010/main" val="1962737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3129</TotalTime>
  <Words>1666</Words>
  <Application>Microsoft Office PowerPoint</Application>
  <PresentationFormat>Widescreen</PresentationFormat>
  <Paragraphs>118</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Office Theme</vt:lpstr>
      <vt:lpstr>Pensions Committee update</vt:lpstr>
      <vt:lpstr>What happened in 2022?</vt:lpstr>
      <vt:lpstr>What happened in 2022?</vt:lpstr>
      <vt:lpstr>Challenges in 2022</vt:lpstr>
      <vt:lpstr>Performance of the Fund</vt:lpstr>
      <vt:lpstr>Investment strategy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Lavelle</dc:creator>
  <cp:lastModifiedBy>Councillor Paul Redstone</cp:lastModifiedBy>
  <cp:revision>42</cp:revision>
  <dcterms:created xsi:type="dcterms:W3CDTF">2022-02-21T15:41:53Z</dcterms:created>
  <dcterms:modified xsi:type="dcterms:W3CDTF">2022-11-19T10:23:11Z</dcterms:modified>
</cp:coreProperties>
</file>